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10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11.xml" ContentType="application/vnd.openxmlformats-officedocument.presentationml.notesSlide+xml"/>
  <Override PartName="/ppt/comments/comment4.xml" ContentType="application/vnd.openxmlformats-officedocument.presentationml.comment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328" r:id="rId3"/>
    <p:sldId id="301" r:id="rId4"/>
    <p:sldId id="329" r:id="rId5"/>
    <p:sldId id="330" r:id="rId6"/>
    <p:sldId id="276" r:id="rId7"/>
    <p:sldId id="331" r:id="rId8"/>
    <p:sldId id="333" r:id="rId9"/>
    <p:sldId id="332" r:id="rId10"/>
    <p:sldId id="264" r:id="rId11"/>
    <p:sldId id="265" r:id="rId12"/>
    <p:sldId id="344" r:id="rId13"/>
    <p:sldId id="345" r:id="rId14"/>
    <p:sldId id="346" r:id="rId15"/>
    <p:sldId id="339" r:id="rId16"/>
    <p:sldId id="340" r:id="rId17"/>
    <p:sldId id="341" r:id="rId18"/>
    <p:sldId id="343" r:id="rId19"/>
    <p:sldId id="342" r:id="rId20"/>
    <p:sldId id="267" r:id="rId21"/>
    <p:sldId id="338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ves Martens" initials="YM" lastIdx="12" clrIdx="0">
    <p:extLst>
      <p:ext uri="{19B8F6BF-5375-455C-9EA6-DF929625EA0E}">
        <p15:presenceInfo xmlns:p15="http://schemas.microsoft.com/office/powerpoint/2012/main" userId="Yves Marten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5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9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2-29T08:57:48.022" idx="7">
    <p:pos x="10" y="10"/>
    <p:text>Hier moet de workaround nog voor, van voorbereiden, naar buiten, verzamelen, naar binnen, thema kaarten en visualisaties etc.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2-29T08:57:48.022" idx="9">
    <p:pos x="10" y="10"/>
    <p:text>Hier moet de workaround nog voor, van voorbereiden, naar buiten, verzamelen, naar binnen, thema kaarten en visualisaties etc.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2-29T08:57:48.022" idx="12">
    <p:pos x="10" y="10"/>
    <p:text>Hier moet de workaround nog voor, van voorbereiden, naar buiten, verzamelen, naar binnen, thema kaarten en visualisaties etc.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2-29T08:57:48.022" idx="10">
    <p:pos x="10" y="10"/>
    <p:text>Hier moet de workaround nog voor, van voorbereiden, naar buiten, verzamelen, naar binnen, thema kaarten en visualisaties etc.</p:text>
    <p:extLst>
      <p:ext uri="{C676402C-5697-4E1C-873F-D02D1690AC5C}">
        <p15:threadingInfo xmlns:p15="http://schemas.microsoft.com/office/powerpoint/2012/main" timeZoneBias="-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30B651-F718-4F82-9E75-9EBD89A99546}" type="datetimeFigureOut">
              <a:rPr lang="nl-NL" smtClean="0"/>
              <a:t>11-11-2022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AF8B36-7F31-4957-BEC5-333ABB192E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706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This</a:t>
            </a:r>
            <a:r>
              <a:rPr lang="nl-NL" dirty="0"/>
              <a:t> is </a:t>
            </a:r>
            <a:r>
              <a:rPr lang="nl-NL" dirty="0" err="1"/>
              <a:t>fun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watch</a:t>
            </a:r>
            <a:r>
              <a:rPr lang="nl-NL" dirty="0"/>
              <a:t> but </a:t>
            </a:r>
            <a:r>
              <a:rPr lang="nl-NL" dirty="0" err="1"/>
              <a:t>wait</a:t>
            </a:r>
            <a:r>
              <a:rPr lang="nl-NL" dirty="0"/>
              <a:t> – </a:t>
            </a:r>
            <a:r>
              <a:rPr lang="nl-NL" dirty="0" err="1"/>
              <a:t>the</a:t>
            </a:r>
            <a:r>
              <a:rPr lang="nl-NL" dirty="0"/>
              <a:t> BIM!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9A0D86-749C-41C6-B6E1-54F6D2EFCFB9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12104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The </a:t>
            </a:r>
            <a:r>
              <a:rPr lang="nl-NL" dirty="0" err="1"/>
              <a:t>work</a:t>
            </a:r>
            <a:r>
              <a:rPr lang="nl-NL" dirty="0"/>
              <a:t> flow is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same</a:t>
            </a:r>
            <a:r>
              <a:rPr lang="nl-NL" dirty="0"/>
              <a:t> as in </a:t>
            </a:r>
            <a:r>
              <a:rPr lang="nl-NL" dirty="0" err="1"/>
              <a:t>Esri</a:t>
            </a: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9A0D86-749C-41C6-B6E1-54F6D2EFCFB9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94899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The </a:t>
            </a:r>
            <a:r>
              <a:rPr lang="nl-NL" dirty="0" err="1"/>
              <a:t>work</a:t>
            </a:r>
            <a:r>
              <a:rPr lang="nl-NL" dirty="0"/>
              <a:t> flow is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same</a:t>
            </a:r>
            <a:r>
              <a:rPr lang="nl-NL" dirty="0"/>
              <a:t> as in </a:t>
            </a:r>
            <a:r>
              <a:rPr lang="nl-NL" dirty="0" err="1"/>
              <a:t>Esri</a:t>
            </a: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9A0D86-749C-41C6-B6E1-54F6D2EFCFB9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01372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Discuss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pro’s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cons</a:t>
            </a:r>
            <a:r>
              <a:rPr lang="nl-NL" dirty="0"/>
              <a:t> of open source, </a:t>
            </a:r>
            <a:r>
              <a:rPr lang="nl-NL" dirty="0" err="1"/>
              <a:t>licences</a:t>
            </a:r>
            <a:r>
              <a:rPr lang="nl-NL" dirty="0"/>
              <a:t> en </a:t>
            </a:r>
            <a:r>
              <a:rPr lang="nl-NL" dirty="0" err="1"/>
              <a:t>stresses</a:t>
            </a:r>
            <a:r>
              <a:rPr lang="nl-NL" dirty="0"/>
              <a:t> training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motivation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start </a:t>
            </a:r>
            <a:r>
              <a:rPr lang="nl-NL" dirty="0" err="1"/>
              <a:t>using</a:t>
            </a:r>
            <a:r>
              <a:rPr lang="nl-NL" dirty="0"/>
              <a:t> a new </a:t>
            </a:r>
            <a:r>
              <a:rPr lang="nl-NL" dirty="0" err="1"/>
              <a:t>technique</a:t>
            </a:r>
            <a:endParaRPr lang="nl-NL" dirty="0"/>
          </a:p>
          <a:p>
            <a:endParaRPr lang="nl-NL" dirty="0"/>
          </a:p>
          <a:p>
            <a:r>
              <a:rPr lang="nl-NL" dirty="0"/>
              <a:t>Google is </a:t>
            </a:r>
            <a:r>
              <a:rPr lang="nl-NL" dirty="0" err="1"/>
              <a:t>your</a:t>
            </a:r>
            <a:r>
              <a:rPr lang="nl-NL" dirty="0"/>
              <a:t> best </a:t>
            </a:r>
            <a:r>
              <a:rPr lang="nl-NL" dirty="0" err="1"/>
              <a:t>friend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don’t</a:t>
            </a:r>
            <a:r>
              <a:rPr lang="nl-NL" dirty="0"/>
              <a:t> </a:t>
            </a:r>
            <a:r>
              <a:rPr lang="nl-NL" dirty="0" err="1"/>
              <a:t>forget</a:t>
            </a:r>
            <a:r>
              <a:rPr lang="nl-NL" dirty="0"/>
              <a:t> </a:t>
            </a:r>
            <a:r>
              <a:rPr lang="nl-NL" dirty="0" err="1"/>
              <a:t>youtube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a </a:t>
            </a:r>
            <a:r>
              <a:rPr lang="nl-NL" dirty="0" err="1"/>
              <a:t>educational</a:t>
            </a:r>
            <a:r>
              <a:rPr lang="nl-NL" dirty="0"/>
              <a:t> </a:t>
            </a:r>
            <a:r>
              <a:rPr lang="nl-NL" dirty="0" err="1"/>
              <a:t>institutes</a:t>
            </a:r>
            <a:r>
              <a:rPr lang="nl-NL" dirty="0"/>
              <a:t>. 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9A0D86-749C-41C6-B6E1-54F6D2EFCFB9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6599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I </a:t>
            </a:r>
            <a:r>
              <a:rPr lang="nl-NL" dirty="0" err="1"/>
              <a:t>come</a:t>
            </a:r>
            <a:r>
              <a:rPr lang="nl-NL" dirty="0"/>
              <a:t> back </a:t>
            </a:r>
            <a:r>
              <a:rPr lang="nl-NL" dirty="0" err="1"/>
              <a:t>soon</a:t>
            </a:r>
            <a:r>
              <a:rPr lang="nl-NL" dirty="0"/>
              <a:t> on software </a:t>
            </a:r>
            <a:r>
              <a:rPr lang="nl-NL" dirty="0" err="1"/>
              <a:t>and</a:t>
            </a:r>
            <a:r>
              <a:rPr lang="nl-NL" dirty="0"/>
              <a:t> hardware</a:t>
            </a:r>
          </a:p>
          <a:p>
            <a:r>
              <a:rPr lang="nl-NL" dirty="0" err="1"/>
              <a:t>Organise</a:t>
            </a:r>
            <a:r>
              <a:rPr lang="nl-NL" dirty="0"/>
              <a:t> </a:t>
            </a:r>
            <a:r>
              <a:rPr lang="nl-NL" dirty="0" err="1"/>
              <a:t>your</a:t>
            </a:r>
            <a:r>
              <a:rPr lang="nl-NL" dirty="0"/>
              <a:t> data, as </a:t>
            </a:r>
            <a:r>
              <a:rPr lang="nl-NL" dirty="0" err="1"/>
              <a:t>it</a:t>
            </a:r>
            <a:r>
              <a:rPr lang="nl-NL" dirty="0"/>
              <a:t> </a:t>
            </a:r>
            <a:r>
              <a:rPr lang="nl-NL" dirty="0" err="1"/>
              <a:t>will</a:t>
            </a:r>
            <a:r>
              <a:rPr lang="nl-NL" dirty="0"/>
              <a:t> built up </a:t>
            </a:r>
            <a:r>
              <a:rPr lang="nl-NL" dirty="0" err="1"/>
              <a:t>fast</a:t>
            </a:r>
            <a:endParaRPr lang="nl-NL" dirty="0"/>
          </a:p>
          <a:p>
            <a:r>
              <a:rPr lang="nl-NL" dirty="0" err="1"/>
              <a:t>Find</a:t>
            </a:r>
            <a:r>
              <a:rPr lang="nl-NL" dirty="0"/>
              <a:t> help</a:t>
            </a:r>
          </a:p>
          <a:p>
            <a:r>
              <a:rPr lang="nl-NL" dirty="0"/>
              <a:t>Keep </a:t>
            </a:r>
            <a:r>
              <a:rPr lang="nl-NL" dirty="0" err="1"/>
              <a:t>learning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9A0D86-749C-41C6-B6E1-54F6D2EFCFB9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3005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Lots </a:t>
            </a:r>
            <a:r>
              <a:rPr lang="en-US" dirty="0"/>
              <a:t>of tools, I am not payed by any vendor and just use the tools that are most appropriate for me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9A0D86-749C-41C6-B6E1-54F6D2EFCFB9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8474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Lots </a:t>
            </a:r>
            <a:r>
              <a:rPr lang="en-US" dirty="0"/>
              <a:t>of tools, I am not payed by any vendor and just use the tools that are most appropriate for me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9A0D86-749C-41C6-B6E1-54F6D2EFCFB9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77505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Lots </a:t>
            </a:r>
            <a:r>
              <a:rPr lang="en-US" dirty="0"/>
              <a:t>of tools, I am not payed by any vendor and just use the tools that are most appropriate for me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9A0D86-749C-41C6-B6E1-54F6D2EFCFB9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15762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Lots </a:t>
            </a:r>
            <a:r>
              <a:rPr lang="en-US" dirty="0"/>
              <a:t>of tools, I am not payed by any vendor and just use the tools that are most appropriate for me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9A0D86-749C-41C6-B6E1-54F6D2EFCFB9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22832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The </a:t>
            </a:r>
            <a:r>
              <a:rPr lang="nl-NL" dirty="0" err="1"/>
              <a:t>work</a:t>
            </a:r>
            <a:r>
              <a:rPr lang="nl-NL" dirty="0"/>
              <a:t> flow is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same</a:t>
            </a:r>
            <a:r>
              <a:rPr lang="nl-NL" dirty="0"/>
              <a:t> as in </a:t>
            </a:r>
            <a:r>
              <a:rPr lang="nl-NL" dirty="0" err="1"/>
              <a:t>Esri</a:t>
            </a: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9A0D86-749C-41C6-B6E1-54F6D2EFCFB9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72400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The </a:t>
            </a:r>
            <a:r>
              <a:rPr lang="nl-NL" dirty="0" err="1"/>
              <a:t>work</a:t>
            </a:r>
            <a:r>
              <a:rPr lang="nl-NL" dirty="0"/>
              <a:t> flow is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same</a:t>
            </a:r>
            <a:r>
              <a:rPr lang="nl-NL" dirty="0"/>
              <a:t> as in </a:t>
            </a:r>
            <a:r>
              <a:rPr lang="nl-NL" dirty="0" err="1"/>
              <a:t>Esri</a:t>
            </a: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9A0D86-749C-41C6-B6E1-54F6D2EFCFB9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1642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The </a:t>
            </a:r>
            <a:r>
              <a:rPr lang="nl-NL" dirty="0" err="1"/>
              <a:t>work</a:t>
            </a:r>
            <a:r>
              <a:rPr lang="nl-NL" dirty="0"/>
              <a:t> flow is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same</a:t>
            </a:r>
            <a:r>
              <a:rPr lang="nl-NL" dirty="0"/>
              <a:t> as in </a:t>
            </a:r>
            <a:r>
              <a:rPr lang="nl-NL" dirty="0" err="1"/>
              <a:t>Esri</a:t>
            </a: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9A0D86-749C-41C6-B6E1-54F6D2EFCFB9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2326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A70B7-212A-4F8E-91B9-F0DF4B473520}" type="datetimeFigureOut">
              <a:rPr lang="nl-NL" smtClean="0"/>
              <a:t>11-11-2022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F10EB-AB9E-4050-A2D4-A4ACA1D97F7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0585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A70B7-212A-4F8E-91B9-F0DF4B473520}" type="datetimeFigureOut">
              <a:rPr lang="nl-NL" smtClean="0"/>
              <a:t>11-11-2022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F10EB-AB9E-4050-A2D4-A4ACA1D97F7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3059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A70B7-212A-4F8E-91B9-F0DF4B473520}" type="datetimeFigureOut">
              <a:rPr lang="nl-NL" smtClean="0"/>
              <a:t>11-11-2022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F10EB-AB9E-4050-A2D4-A4ACA1D97F7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0845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A70B7-212A-4F8E-91B9-F0DF4B473520}" type="datetimeFigureOut">
              <a:rPr lang="nl-NL" smtClean="0"/>
              <a:t>11-11-2022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F10EB-AB9E-4050-A2D4-A4ACA1D97F7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2503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A70B7-212A-4F8E-91B9-F0DF4B473520}" type="datetimeFigureOut">
              <a:rPr lang="nl-NL" smtClean="0"/>
              <a:t>11-11-2022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F10EB-AB9E-4050-A2D4-A4ACA1D97F7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5028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A70B7-212A-4F8E-91B9-F0DF4B473520}" type="datetimeFigureOut">
              <a:rPr lang="nl-NL" smtClean="0"/>
              <a:t>11-11-2022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F10EB-AB9E-4050-A2D4-A4ACA1D97F7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987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A70B7-212A-4F8E-91B9-F0DF4B473520}" type="datetimeFigureOut">
              <a:rPr lang="nl-NL" smtClean="0"/>
              <a:t>11-11-2022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F10EB-AB9E-4050-A2D4-A4ACA1D97F7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7567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A70B7-212A-4F8E-91B9-F0DF4B473520}" type="datetimeFigureOut">
              <a:rPr lang="nl-NL" smtClean="0"/>
              <a:t>11-11-2022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F10EB-AB9E-4050-A2D4-A4ACA1D97F7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6529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A70B7-212A-4F8E-91B9-F0DF4B473520}" type="datetimeFigureOut">
              <a:rPr lang="nl-NL" smtClean="0"/>
              <a:t>11-11-2022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F10EB-AB9E-4050-A2D4-A4ACA1D97F7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3523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A70B7-212A-4F8E-91B9-F0DF4B473520}" type="datetimeFigureOut">
              <a:rPr lang="nl-NL" smtClean="0"/>
              <a:t>11-11-2022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F10EB-AB9E-4050-A2D4-A4ACA1D97F7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6647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A70B7-212A-4F8E-91B9-F0DF4B473520}" type="datetimeFigureOut">
              <a:rPr lang="nl-NL" smtClean="0"/>
              <a:t>11-11-2022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F10EB-AB9E-4050-A2D4-A4ACA1D97F7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380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3A70B7-212A-4F8E-91B9-F0DF4B473520}" type="datetimeFigureOut">
              <a:rPr lang="nl-NL" smtClean="0"/>
              <a:t>11-11-2022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F10EB-AB9E-4050-A2D4-A4ACA1D97F7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46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hyperlink" Target="https://grip-op-gis.nl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comments" Target="../comments/comment1.xml"/><Relationship Id="rId5" Type="http://schemas.openxmlformats.org/officeDocument/2006/relationships/image" Target="../media/image13.png"/><Relationship Id="rId4" Type="http://schemas.openxmlformats.org/officeDocument/2006/relationships/image" Target="../media/image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comments" Target="../comments/comment2.xml"/><Relationship Id="rId5" Type="http://schemas.openxmlformats.org/officeDocument/2006/relationships/image" Target="../media/image16.png"/><Relationship Id="rId4" Type="http://schemas.openxmlformats.org/officeDocument/2006/relationships/image" Target="../media/image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comments" Target="../comments/comment3.xml"/><Relationship Id="rId5" Type="http://schemas.openxmlformats.org/officeDocument/2006/relationships/image" Target="../media/image17.png"/><Relationship Id="rId4" Type="http://schemas.openxmlformats.org/officeDocument/2006/relationships/image" Target="../media/image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comments" Target="../comments/comment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g"/><Relationship Id="rId5" Type="http://schemas.openxmlformats.org/officeDocument/2006/relationships/image" Target="../media/image18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ep 10">
            <a:extLst>
              <a:ext uri="{FF2B5EF4-FFF2-40B4-BE49-F238E27FC236}">
                <a16:creationId xmlns:a16="http://schemas.microsoft.com/office/drawing/2014/main" id="{1523A88A-8D84-48F2-8B06-3D79F03A0EE6}"/>
              </a:ext>
            </a:extLst>
          </p:cNvPr>
          <p:cNvGrpSpPr/>
          <p:nvPr/>
        </p:nvGrpSpPr>
        <p:grpSpPr>
          <a:xfrm>
            <a:off x="5427677" y="5305348"/>
            <a:ext cx="3566440" cy="1355387"/>
            <a:chOff x="5427677" y="5305348"/>
            <a:chExt cx="3566440" cy="1355387"/>
          </a:xfrm>
        </p:grpSpPr>
        <p:pic>
          <p:nvPicPr>
            <p:cNvPr id="8" name="Afbeelding 7" descr="Afbeelding met lucht, tekst, kaart, buiten&#10;&#10;Automatisch gegenereerde beschrijving">
              <a:extLst>
                <a:ext uri="{FF2B5EF4-FFF2-40B4-BE49-F238E27FC236}">
                  <a16:creationId xmlns:a16="http://schemas.microsoft.com/office/drawing/2014/main" id="{2EC4AD2B-4BC7-43D6-9E35-1C9D77411DAF}"/>
                </a:ext>
              </a:extLst>
            </p:cNvPr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9076" y="5305348"/>
              <a:ext cx="1435041" cy="1355387"/>
            </a:xfrm>
            <a:prstGeom prst="rect">
              <a:avLst/>
            </a:prstGeom>
          </p:spPr>
        </p:pic>
        <p:pic>
          <p:nvPicPr>
            <p:cNvPr id="9" name="Afbeelding 8">
              <a:extLst>
                <a:ext uri="{FF2B5EF4-FFF2-40B4-BE49-F238E27FC236}">
                  <a16:creationId xmlns:a16="http://schemas.microsoft.com/office/drawing/2014/main" id="{2656B79C-269D-4913-9BEC-10BFB0A4D4CD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7677" y="5989739"/>
              <a:ext cx="2787930" cy="569395"/>
            </a:xfrm>
            <a:prstGeom prst="rect">
              <a:avLst/>
            </a:prstGeom>
          </p:spPr>
        </p:pic>
      </p:grp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34D5809C-429E-BF91-1510-25514DEDB104}"/>
              </a:ext>
            </a:extLst>
          </p:cNvPr>
          <p:cNvSpPr txBox="1">
            <a:spLocks/>
          </p:cNvSpPr>
          <p:nvPr/>
        </p:nvSpPr>
        <p:spPr>
          <a:xfrm>
            <a:off x="649854" y="2613839"/>
            <a:ext cx="2031354" cy="4119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chemeClr val="accent4">
                    <a:lumMod val="50000"/>
                  </a:schemeClr>
                </a:solidFill>
              </a:rPr>
              <a:t>Yves Martens</a:t>
            </a:r>
          </a:p>
        </p:txBody>
      </p:sp>
      <p:pic>
        <p:nvPicPr>
          <p:cNvPr id="3" name="Picture 13">
            <a:hlinkClick r:id="rId4"/>
            <a:extLst>
              <a:ext uri="{FF2B5EF4-FFF2-40B4-BE49-F238E27FC236}">
                <a16:creationId xmlns:a16="http://schemas.microsoft.com/office/drawing/2014/main" id="{0FB1FDFB-57AF-59DB-F1AD-E597B7AD6DB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8474" y="3099126"/>
            <a:ext cx="1561473" cy="659748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E69DF41F-DCDA-F58F-08D4-89FE482F5B81}"/>
              </a:ext>
            </a:extLst>
          </p:cNvPr>
          <p:cNvSpPr txBox="1"/>
          <p:nvPr/>
        </p:nvSpPr>
        <p:spPr>
          <a:xfrm>
            <a:off x="2681208" y="2691778"/>
            <a:ext cx="5220588" cy="2769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chemeClr val="accent4">
                    <a:lumMod val="50000"/>
                  </a:schemeClr>
                </a:solidFill>
              </a:rPr>
              <a:t>MSc. </a:t>
            </a:r>
            <a:r>
              <a:rPr lang="nl-NL" sz="2400" dirty="0" err="1">
                <a:solidFill>
                  <a:schemeClr val="accent4">
                    <a:lumMod val="50000"/>
                  </a:schemeClr>
                </a:solidFill>
              </a:rPr>
              <a:t>Geographic</a:t>
            </a:r>
            <a:r>
              <a:rPr lang="nl-NL" sz="2400" dirty="0">
                <a:solidFill>
                  <a:schemeClr val="accent4">
                    <a:lumMod val="50000"/>
                  </a:schemeClr>
                </a:solidFill>
              </a:rPr>
              <a:t> Information </a:t>
            </a:r>
            <a:r>
              <a:rPr lang="en-GB" sz="2400" dirty="0">
                <a:solidFill>
                  <a:schemeClr val="accent4">
                    <a:lumMod val="50000"/>
                  </a:schemeClr>
                </a:solidFill>
              </a:rPr>
              <a:t>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chemeClr val="accent4">
                    <a:lumMod val="50000"/>
                  </a:schemeClr>
                </a:solidFill>
              </a:rPr>
              <a:t>Mobile mapping </a:t>
            </a:r>
            <a:r>
              <a:rPr lang="nl-NL" sz="2400" dirty="0" err="1">
                <a:solidFill>
                  <a:schemeClr val="accent4">
                    <a:lumMod val="50000"/>
                  </a:schemeClr>
                </a:solidFill>
              </a:rPr>
              <a:t>and</a:t>
            </a:r>
            <a:r>
              <a:rPr lang="nl-NL" sz="2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nl-NL" sz="2400" dirty="0" err="1">
                <a:solidFill>
                  <a:schemeClr val="accent4">
                    <a:lumMod val="50000"/>
                  </a:schemeClr>
                </a:solidFill>
              </a:rPr>
              <a:t>cartography</a:t>
            </a:r>
            <a:endParaRPr lang="nl-NL" sz="2400" dirty="0">
              <a:solidFill>
                <a:schemeClr val="accent4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chemeClr val="accent4">
                    <a:lumMod val="50000"/>
                  </a:schemeClr>
                </a:solidFill>
              </a:rPr>
              <a:t>Training, workshops </a:t>
            </a:r>
            <a:r>
              <a:rPr lang="nl-NL" sz="2400" dirty="0" err="1">
                <a:solidFill>
                  <a:schemeClr val="accent4">
                    <a:lumMod val="50000"/>
                  </a:schemeClr>
                </a:solidFill>
              </a:rPr>
              <a:t>and</a:t>
            </a:r>
            <a:r>
              <a:rPr lang="nl-NL" sz="2400" dirty="0">
                <a:solidFill>
                  <a:schemeClr val="accent4">
                    <a:lumMod val="50000"/>
                  </a:schemeClr>
                </a:solidFill>
              </a:rPr>
              <a:t> courses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chemeClr val="accent4">
                    <a:lumMod val="50000"/>
                  </a:schemeClr>
                </a:solidFill>
              </a:rPr>
              <a:t>Trees </a:t>
            </a:r>
            <a:r>
              <a:rPr lang="nl-NL" sz="2400" dirty="0" err="1">
                <a:solidFill>
                  <a:schemeClr val="accent4">
                    <a:lumMod val="50000"/>
                  </a:schemeClr>
                </a:solidFill>
              </a:rPr>
              <a:t>and</a:t>
            </a:r>
            <a:r>
              <a:rPr lang="nl-NL" sz="2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nl-NL" sz="2400" dirty="0" err="1">
                <a:solidFill>
                  <a:schemeClr val="accent4">
                    <a:lumMod val="50000"/>
                  </a:schemeClr>
                </a:solidFill>
              </a:rPr>
              <a:t>forests</a:t>
            </a:r>
            <a:endParaRPr lang="nl-NL" sz="2400" dirty="0">
              <a:solidFill>
                <a:schemeClr val="accent4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chemeClr val="accent4">
                    <a:lumMod val="50000"/>
                  </a:schemeClr>
                </a:solidFill>
              </a:rPr>
              <a:t>Outdoor </a:t>
            </a:r>
            <a:r>
              <a:rPr lang="nl-NL" sz="2400" dirty="0" err="1">
                <a:solidFill>
                  <a:schemeClr val="accent4">
                    <a:lumMod val="50000"/>
                  </a:schemeClr>
                </a:solidFill>
              </a:rPr>
              <a:t>cooking</a:t>
            </a:r>
            <a:endParaRPr lang="nl-NL" sz="2400" dirty="0">
              <a:solidFill>
                <a:schemeClr val="accent4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4D87FF69-2C52-244D-10EA-1B3660EA71F4}"/>
              </a:ext>
            </a:extLst>
          </p:cNvPr>
          <p:cNvSpPr txBox="1"/>
          <p:nvPr/>
        </p:nvSpPr>
        <p:spPr>
          <a:xfrm>
            <a:off x="738232" y="349537"/>
            <a:ext cx="7741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4">
                    <a:lumMod val="50000"/>
                  </a:schemeClr>
                </a:solidFill>
              </a:rPr>
              <a:t>GIS for Arborists</a:t>
            </a:r>
          </a:p>
        </p:txBody>
      </p:sp>
      <p:pic>
        <p:nvPicPr>
          <p:cNvPr id="6" name="Afbeelding 5" descr="Afbeelding met boom, buiten, gras&#10;&#10;Automatisch gegenereerde beschrijving">
            <a:extLst>
              <a:ext uri="{FF2B5EF4-FFF2-40B4-BE49-F238E27FC236}">
                <a16:creationId xmlns:a16="http://schemas.microsoft.com/office/drawing/2014/main" id="{2F1A2AD8-D267-508E-17C8-8C2C792281B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3239" y="349537"/>
            <a:ext cx="3262529" cy="216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355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">
            <a:extLst>
              <a:ext uri="{FF2B5EF4-FFF2-40B4-BE49-F238E27FC236}">
                <a16:creationId xmlns:a16="http://schemas.microsoft.com/office/drawing/2014/main" id="{03830264-785B-4B55-B508-AEE2D5CF4709}"/>
              </a:ext>
            </a:extLst>
          </p:cNvPr>
          <p:cNvGrpSpPr/>
          <p:nvPr/>
        </p:nvGrpSpPr>
        <p:grpSpPr>
          <a:xfrm>
            <a:off x="6476300" y="5837344"/>
            <a:ext cx="2517816" cy="823391"/>
            <a:chOff x="6476300" y="5837344"/>
            <a:chExt cx="2517816" cy="823391"/>
          </a:xfrm>
        </p:grpSpPr>
        <p:pic>
          <p:nvPicPr>
            <p:cNvPr id="8" name="Afbeelding 7" descr="Afbeelding met lucht, tekst, kaart, buiten&#10;&#10;Automatisch gegenereerde beschrijving">
              <a:extLst>
                <a:ext uri="{FF2B5EF4-FFF2-40B4-BE49-F238E27FC236}">
                  <a16:creationId xmlns:a16="http://schemas.microsoft.com/office/drawing/2014/main" id="{2EC4AD2B-4BC7-43D6-9E35-1C9D77411DAF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5148" y="5837344"/>
              <a:ext cx="948968" cy="823391"/>
            </a:xfrm>
            <a:prstGeom prst="rect">
              <a:avLst/>
            </a:prstGeom>
          </p:spPr>
        </p:pic>
        <p:pic>
          <p:nvPicPr>
            <p:cNvPr id="9" name="Afbeelding 8">
              <a:extLst>
                <a:ext uri="{FF2B5EF4-FFF2-40B4-BE49-F238E27FC236}">
                  <a16:creationId xmlns:a16="http://schemas.microsoft.com/office/drawing/2014/main" id="{2656B79C-269D-4913-9BEC-10BFB0A4D4CD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6300" y="6253108"/>
              <a:ext cx="1843610" cy="345905"/>
            </a:xfrm>
            <a:prstGeom prst="rect">
              <a:avLst/>
            </a:prstGeom>
          </p:spPr>
        </p:pic>
      </p:grpSp>
      <p:sp>
        <p:nvSpPr>
          <p:cNvPr id="12" name="Tekstvak 11">
            <a:extLst>
              <a:ext uri="{FF2B5EF4-FFF2-40B4-BE49-F238E27FC236}">
                <a16:creationId xmlns:a16="http://schemas.microsoft.com/office/drawing/2014/main" id="{66D11018-700F-4C7E-97F2-8D4016171739}"/>
              </a:ext>
            </a:extLst>
          </p:cNvPr>
          <p:cNvSpPr txBox="1"/>
          <p:nvPr/>
        </p:nvSpPr>
        <p:spPr>
          <a:xfrm>
            <a:off x="738232" y="349537"/>
            <a:ext cx="7741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4">
                    <a:lumMod val="50000"/>
                  </a:schemeClr>
                </a:solidFill>
              </a:rPr>
              <a:t>Where to start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447C186A-9BE0-4E11-A3F1-C73E1338BA8B}"/>
              </a:ext>
            </a:extLst>
          </p:cNvPr>
          <p:cNvSpPr/>
          <p:nvPr/>
        </p:nvSpPr>
        <p:spPr>
          <a:xfrm>
            <a:off x="738232" y="1261495"/>
            <a:ext cx="7581678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Choose a mapping tool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Choose hardware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u="sng" dirty="0">
                <a:solidFill>
                  <a:schemeClr val="accent4">
                    <a:lumMod val="50000"/>
                  </a:schemeClr>
                </a:solidFill>
              </a:rPr>
              <a:t>Learn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 how to work with it and </a:t>
            </a:r>
            <a:r>
              <a:rPr lang="en-US" sz="2400" u="sng" dirty="0">
                <a:solidFill>
                  <a:schemeClr val="accent4">
                    <a:lumMod val="50000"/>
                  </a:schemeClr>
                </a:solidFill>
              </a:rPr>
              <a:t>Organize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 your data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Find your (survey and GIS-)partners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Keep developing your skills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en-US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356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">
            <a:extLst>
              <a:ext uri="{FF2B5EF4-FFF2-40B4-BE49-F238E27FC236}">
                <a16:creationId xmlns:a16="http://schemas.microsoft.com/office/drawing/2014/main" id="{03830264-785B-4B55-B508-AEE2D5CF4709}"/>
              </a:ext>
            </a:extLst>
          </p:cNvPr>
          <p:cNvGrpSpPr/>
          <p:nvPr/>
        </p:nvGrpSpPr>
        <p:grpSpPr>
          <a:xfrm>
            <a:off x="6476300" y="5837344"/>
            <a:ext cx="2517816" cy="823391"/>
            <a:chOff x="6476300" y="5837344"/>
            <a:chExt cx="2517816" cy="823391"/>
          </a:xfrm>
        </p:grpSpPr>
        <p:pic>
          <p:nvPicPr>
            <p:cNvPr id="8" name="Afbeelding 7" descr="Afbeelding met lucht, tekst, kaart, buiten&#10;&#10;Automatisch gegenereerde beschrijving">
              <a:extLst>
                <a:ext uri="{FF2B5EF4-FFF2-40B4-BE49-F238E27FC236}">
                  <a16:creationId xmlns:a16="http://schemas.microsoft.com/office/drawing/2014/main" id="{2EC4AD2B-4BC7-43D6-9E35-1C9D77411DAF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5148" y="5837344"/>
              <a:ext cx="948968" cy="823391"/>
            </a:xfrm>
            <a:prstGeom prst="rect">
              <a:avLst/>
            </a:prstGeom>
          </p:spPr>
        </p:pic>
        <p:pic>
          <p:nvPicPr>
            <p:cNvPr id="9" name="Afbeelding 8">
              <a:extLst>
                <a:ext uri="{FF2B5EF4-FFF2-40B4-BE49-F238E27FC236}">
                  <a16:creationId xmlns:a16="http://schemas.microsoft.com/office/drawing/2014/main" id="{2656B79C-269D-4913-9BEC-10BFB0A4D4CD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6300" y="6253108"/>
              <a:ext cx="1843610" cy="345905"/>
            </a:xfrm>
            <a:prstGeom prst="rect">
              <a:avLst/>
            </a:prstGeom>
          </p:spPr>
        </p:pic>
      </p:grpSp>
      <p:sp>
        <p:nvSpPr>
          <p:cNvPr id="12" name="Tekstvak 11">
            <a:extLst>
              <a:ext uri="{FF2B5EF4-FFF2-40B4-BE49-F238E27FC236}">
                <a16:creationId xmlns:a16="http://schemas.microsoft.com/office/drawing/2014/main" id="{66D11018-700F-4C7E-97F2-8D4016171739}"/>
              </a:ext>
            </a:extLst>
          </p:cNvPr>
          <p:cNvSpPr txBox="1"/>
          <p:nvPr/>
        </p:nvSpPr>
        <p:spPr>
          <a:xfrm>
            <a:off x="738232" y="349537"/>
            <a:ext cx="7741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chemeClr val="accent4">
                    <a:lumMod val="50000"/>
                  </a:schemeClr>
                </a:solidFill>
              </a:rPr>
              <a:t>Different tools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447C186A-9BE0-4E11-A3F1-C73E1338BA8B}"/>
              </a:ext>
            </a:extLst>
          </p:cNvPr>
          <p:cNvSpPr/>
          <p:nvPr/>
        </p:nvSpPr>
        <p:spPr>
          <a:xfrm>
            <a:off x="738232" y="1261495"/>
            <a:ext cx="5947794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Licensed of Commercial –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</a:rPr>
              <a:t>eg.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 Esri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ArcGIS Desktop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ArcGIS Online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</a:rPr>
              <a:t>icw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</a:rPr>
              <a:t>Fieldmaps</a:t>
            </a:r>
            <a:endParaRPr lang="en-US" sz="2400" dirty="0">
              <a:solidFill>
                <a:schemeClr val="accent4">
                  <a:lumMod val="5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Dedicated tree management software</a:t>
            </a:r>
          </a:p>
          <a:p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  </a:t>
            </a:r>
          </a:p>
          <a:p>
            <a:endParaRPr lang="nl-NL" sz="2400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en-US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047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">
            <a:extLst>
              <a:ext uri="{FF2B5EF4-FFF2-40B4-BE49-F238E27FC236}">
                <a16:creationId xmlns:a16="http://schemas.microsoft.com/office/drawing/2014/main" id="{03830264-785B-4B55-B508-AEE2D5CF4709}"/>
              </a:ext>
            </a:extLst>
          </p:cNvPr>
          <p:cNvGrpSpPr/>
          <p:nvPr/>
        </p:nvGrpSpPr>
        <p:grpSpPr>
          <a:xfrm>
            <a:off x="6476300" y="5837344"/>
            <a:ext cx="2517816" cy="823391"/>
            <a:chOff x="6476300" y="5837344"/>
            <a:chExt cx="2517816" cy="823391"/>
          </a:xfrm>
        </p:grpSpPr>
        <p:pic>
          <p:nvPicPr>
            <p:cNvPr id="8" name="Afbeelding 7" descr="Afbeelding met lucht, tekst, kaart, buiten&#10;&#10;Automatisch gegenereerde beschrijving">
              <a:extLst>
                <a:ext uri="{FF2B5EF4-FFF2-40B4-BE49-F238E27FC236}">
                  <a16:creationId xmlns:a16="http://schemas.microsoft.com/office/drawing/2014/main" id="{2EC4AD2B-4BC7-43D6-9E35-1C9D77411DAF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5148" y="5837344"/>
              <a:ext cx="948968" cy="823391"/>
            </a:xfrm>
            <a:prstGeom prst="rect">
              <a:avLst/>
            </a:prstGeom>
          </p:spPr>
        </p:pic>
        <p:pic>
          <p:nvPicPr>
            <p:cNvPr id="9" name="Afbeelding 8">
              <a:extLst>
                <a:ext uri="{FF2B5EF4-FFF2-40B4-BE49-F238E27FC236}">
                  <a16:creationId xmlns:a16="http://schemas.microsoft.com/office/drawing/2014/main" id="{2656B79C-269D-4913-9BEC-10BFB0A4D4CD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6300" y="6253108"/>
              <a:ext cx="1843610" cy="345905"/>
            </a:xfrm>
            <a:prstGeom prst="rect">
              <a:avLst/>
            </a:prstGeom>
          </p:spPr>
        </p:pic>
      </p:grpSp>
      <p:sp>
        <p:nvSpPr>
          <p:cNvPr id="12" name="Tekstvak 11">
            <a:extLst>
              <a:ext uri="{FF2B5EF4-FFF2-40B4-BE49-F238E27FC236}">
                <a16:creationId xmlns:a16="http://schemas.microsoft.com/office/drawing/2014/main" id="{66D11018-700F-4C7E-97F2-8D4016171739}"/>
              </a:ext>
            </a:extLst>
          </p:cNvPr>
          <p:cNvSpPr txBox="1"/>
          <p:nvPr/>
        </p:nvSpPr>
        <p:spPr>
          <a:xfrm>
            <a:off x="738232" y="349537"/>
            <a:ext cx="7741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chemeClr val="accent4">
                    <a:lumMod val="50000"/>
                  </a:schemeClr>
                </a:solidFill>
              </a:rPr>
              <a:t>Different tools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447C186A-9BE0-4E11-A3F1-C73E1338BA8B}"/>
              </a:ext>
            </a:extLst>
          </p:cNvPr>
          <p:cNvSpPr/>
          <p:nvPr/>
        </p:nvSpPr>
        <p:spPr>
          <a:xfrm>
            <a:off x="738232" y="1261495"/>
            <a:ext cx="594779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Open source –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</a:rPr>
              <a:t>eg.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 QGIS 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</a:rPr>
              <a:t>icw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 QFIELD or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</a:rPr>
              <a:t>Mergin</a:t>
            </a:r>
            <a:endParaRPr lang="en-US" sz="2400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nl-NL" sz="2400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en-US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9550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">
            <a:extLst>
              <a:ext uri="{FF2B5EF4-FFF2-40B4-BE49-F238E27FC236}">
                <a16:creationId xmlns:a16="http://schemas.microsoft.com/office/drawing/2014/main" id="{03830264-785B-4B55-B508-AEE2D5CF4709}"/>
              </a:ext>
            </a:extLst>
          </p:cNvPr>
          <p:cNvGrpSpPr/>
          <p:nvPr/>
        </p:nvGrpSpPr>
        <p:grpSpPr>
          <a:xfrm>
            <a:off x="6476300" y="5837344"/>
            <a:ext cx="2517816" cy="823391"/>
            <a:chOff x="6476300" y="5837344"/>
            <a:chExt cx="2517816" cy="823391"/>
          </a:xfrm>
        </p:grpSpPr>
        <p:pic>
          <p:nvPicPr>
            <p:cNvPr id="8" name="Afbeelding 7" descr="Afbeelding met lucht, tekst, kaart, buiten&#10;&#10;Automatisch gegenereerde beschrijving">
              <a:extLst>
                <a:ext uri="{FF2B5EF4-FFF2-40B4-BE49-F238E27FC236}">
                  <a16:creationId xmlns:a16="http://schemas.microsoft.com/office/drawing/2014/main" id="{2EC4AD2B-4BC7-43D6-9E35-1C9D77411DAF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5148" y="5837344"/>
              <a:ext cx="948968" cy="823391"/>
            </a:xfrm>
            <a:prstGeom prst="rect">
              <a:avLst/>
            </a:prstGeom>
          </p:spPr>
        </p:pic>
        <p:pic>
          <p:nvPicPr>
            <p:cNvPr id="9" name="Afbeelding 8">
              <a:extLst>
                <a:ext uri="{FF2B5EF4-FFF2-40B4-BE49-F238E27FC236}">
                  <a16:creationId xmlns:a16="http://schemas.microsoft.com/office/drawing/2014/main" id="{2656B79C-269D-4913-9BEC-10BFB0A4D4CD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6300" y="6253108"/>
              <a:ext cx="1843610" cy="345905"/>
            </a:xfrm>
            <a:prstGeom prst="rect">
              <a:avLst/>
            </a:prstGeom>
          </p:spPr>
        </p:pic>
      </p:grpSp>
      <p:sp>
        <p:nvSpPr>
          <p:cNvPr id="12" name="Tekstvak 11">
            <a:extLst>
              <a:ext uri="{FF2B5EF4-FFF2-40B4-BE49-F238E27FC236}">
                <a16:creationId xmlns:a16="http://schemas.microsoft.com/office/drawing/2014/main" id="{66D11018-700F-4C7E-97F2-8D4016171739}"/>
              </a:ext>
            </a:extLst>
          </p:cNvPr>
          <p:cNvSpPr txBox="1"/>
          <p:nvPr/>
        </p:nvSpPr>
        <p:spPr>
          <a:xfrm>
            <a:off x="738232" y="349537"/>
            <a:ext cx="7741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chemeClr val="accent4">
                    <a:lumMod val="50000"/>
                  </a:schemeClr>
                </a:solidFill>
              </a:rPr>
              <a:t>Hardware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447C186A-9BE0-4E11-A3F1-C73E1338BA8B}"/>
              </a:ext>
            </a:extLst>
          </p:cNvPr>
          <p:cNvSpPr/>
          <p:nvPr/>
        </p:nvSpPr>
        <p:spPr>
          <a:xfrm>
            <a:off x="738232" y="1261495"/>
            <a:ext cx="5947794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Windows or Apple for Desktop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Android tablet or iPad/iPhone for mobile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Rugged case</a:t>
            </a:r>
          </a:p>
          <a:p>
            <a:endParaRPr lang="nl-NL" sz="2400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en-US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5891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">
            <a:extLst>
              <a:ext uri="{FF2B5EF4-FFF2-40B4-BE49-F238E27FC236}">
                <a16:creationId xmlns:a16="http://schemas.microsoft.com/office/drawing/2014/main" id="{03830264-785B-4B55-B508-AEE2D5CF4709}"/>
              </a:ext>
            </a:extLst>
          </p:cNvPr>
          <p:cNvGrpSpPr/>
          <p:nvPr/>
        </p:nvGrpSpPr>
        <p:grpSpPr>
          <a:xfrm>
            <a:off x="6476300" y="5837344"/>
            <a:ext cx="2517816" cy="823391"/>
            <a:chOff x="6476300" y="5837344"/>
            <a:chExt cx="2517816" cy="823391"/>
          </a:xfrm>
        </p:grpSpPr>
        <p:pic>
          <p:nvPicPr>
            <p:cNvPr id="8" name="Afbeelding 7" descr="Afbeelding met lucht, tekst, kaart, buiten&#10;&#10;Automatisch gegenereerde beschrijving">
              <a:extLst>
                <a:ext uri="{FF2B5EF4-FFF2-40B4-BE49-F238E27FC236}">
                  <a16:creationId xmlns:a16="http://schemas.microsoft.com/office/drawing/2014/main" id="{2EC4AD2B-4BC7-43D6-9E35-1C9D77411DAF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5148" y="5837344"/>
              <a:ext cx="948968" cy="823391"/>
            </a:xfrm>
            <a:prstGeom prst="rect">
              <a:avLst/>
            </a:prstGeom>
          </p:spPr>
        </p:pic>
        <p:pic>
          <p:nvPicPr>
            <p:cNvPr id="9" name="Afbeelding 8">
              <a:extLst>
                <a:ext uri="{FF2B5EF4-FFF2-40B4-BE49-F238E27FC236}">
                  <a16:creationId xmlns:a16="http://schemas.microsoft.com/office/drawing/2014/main" id="{2656B79C-269D-4913-9BEC-10BFB0A4D4CD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6300" y="6253108"/>
              <a:ext cx="1843610" cy="345905"/>
            </a:xfrm>
            <a:prstGeom prst="rect">
              <a:avLst/>
            </a:prstGeom>
          </p:spPr>
        </p:pic>
      </p:grpSp>
      <p:sp>
        <p:nvSpPr>
          <p:cNvPr id="12" name="Tekstvak 11">
            <a:extLst>
              <a:ext uri="{FF2B5EF4-FFF2-40B4-BE49-F238E27FC236}">
                <a16:creationId xmlns:a16="http://schemas.microsoft.com/office/drawing/2014/main" id="{66D11018-700F-4C7E-97F2-8D4016171739}"/>
              </a:ext>
            </a:extLst>
          </p:cNvPr>
          <p:cNvSpPr txBox="1"/>
          <p:nvPr/>
        </p:nvSpPr>
        <p:spPr>
          <a:xfrm>
            <a:off x="738232" y="349537"/>
            <a:ext cx="7741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err="1">
                <a:solidFill>
                  <a:schemeClr val="accent4">
                    <a:lumMod val="50000"/>
                  </a:schemeClr>
                </a:solidFill>
              </a:rPr>
              <a:t>Organise</a:t>
            </a:r>
            <a:r>
              <a:rPr lang="nl-NL" sz="2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nl-NL" sz="2800" dirty="0" err="1">
                <a:solidFill>
                  <a:schemeClr val="accent4">
                    <a:lumMod val="50000"/>
                  </a:schemeClr>
                </a:solidFill>
              </a:rPr>
              <a:t>your</a:t>
            </a:r>
            <a:r>
              <a:rPr lang="nl-NL" sz="2800" dirty="0">
                <a:solidFill>
                  <a:schemeClr val="accent4">
                    <a:lumMod val="50000"/>
                  </a:schemeClr>
                </a:solidFill>
              </a:rPr>
              <a:t> data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447C186A-9BE0-4E11-A3F1-C73E1338BA8B}"/>
              </a:ext>
            </a:extLst>
          </p:cNvPr>
          <p:cNvSpPr/>
          <p:nvPr/>
        </p:nvSpPr>
        <p:spPr>
          <a:xfrm>
            <a:off x="738232" y="1261495"/>
            <a:ext cx="5947794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Using GIS generates data and files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Keep structure in your folders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Version management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Backup your data</a:t>
            </a:r>
          </a:p>
          <a:p>
            <a:endParaRPr lang="nl-NL" sz="2400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en-US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5212800-1B09-FCD4-9C79-608AC81C1B5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72887"/>
          <a:stretch/>
        </p:blipFill>
        <p:spPr>
          <a:xfrm>
            <a:off x="6106605" y="1147171"/>
            <a:ext cx="2213305" cy="456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383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">
            <a:extLst>
              <a:ext uri="{FF2B5EF4-FFF2-40B4-BE49-F238E27FC236}">
                <a16:creationId xmlns:a16="http://schemas.microsoft.com/office/drawing/2014/main" id="{03830264-785B-4B55-B508-AEE2D5CF4709}"/>
              </a:ext>
            </a:extLst>
          </p:cNvPr>
          <p:cNvGrpSpPr/>
          <p:nvPr/>
        </p:nvGrpSpPr>
        <p:grpSpPr>
          <a:xfrm>
            <a:off x="6476300" y="5837344"/>
            <a:ext cx="2517816" cy="823391"/>
            <a:chOff x="6476300" y="5837344"/>
            <a:chExt cx="2517816" cy="823391"/>
          </a:xfrm>
        </p:grpSpPr>
        <p:pic>
          <p:nvPicPr>
            <p:cNvPr id="8" name="Afbeelding 7" descr="Afbeelding met lucht, tekst, kaart, buiten&#10;&#10;Automatisch gegenereerde beschrijving">
              <a:extLst>
                <a:ext uri="{FF2B5EF4-FFF2-40B4-BE49-F238E27FC236}">
                  <a16:creationId xmlns:a16="http://schemas.microsoft.com/office/drawing/2014/main" id="{2EC4AD2B-4BC7-43D6-9E35-1C9D77411DAF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5148" y="5837344"/>
              <a:ext cx="948968" cy="823391"/>
            </a:xfrm>
            <a:prstGeom prst="rect">
              <a:avLst/>
            </a:prstGeom>
          </p:spPr>
        </p:pic>
        <p:pic>
          <p:nvPicPr>
            <p:cNvPr id="9" name="Afbeelding 8">
              <a:extLst>
                <a:ext uri="{FF2B5EF4-FFF2-40B4-BE49-F238E27FC236}">
                  <a16:creationId xmlns:a16="http://schemas.microsoft.com/office/drawing/2014/main" id="{2656B79C-269D-4913-9BEC-10BFB0A4D4CD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6300" y="6253108"/>
              <a:ext cx="1843610" cy="345905"/>
            </a:xfrm>
            <a:prstGeom prst="rect">
              <a:avLst/>
            </a:prstGeom>
          </p:spPr>
        </p:pic>
      </p:grpSp>
      <p:pic>
        <p:nvPicPr>
          <p:cNvPr id="5" name="Afbeelding 4">
            <a:extLst>
              <a:ext uri="{FF2B5EF4-FFF2-40B4-BE49-F238E27FC236}">
                <a16:creationId xmlns:a16="http://schemas.microsoft.com/office/drawing/2014/main" id="{90DA2E92-9F64-4F80-B1D7-853BA65866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7139" y="1000105"/>
            <a:ext cx="6242084" cy="5191281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66D11018-700F-4C7E-97F2-8D4016171739}"/>
              </a:ext>
            </a:extLst>
          </p:cNvPr>
          <p:cNvSpPr txBox="1"/>
          <p:nvPr/>
        </p:nvSpPr>
        <p:spPr>
          <a:xfrm>
            <a:off x="738232" y="349537"/>
            <a:ext cx="7741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4">
                    <a:lumMod val="50000"/>
                  </a:schemeClr>
                </a:solidFill>
              </a:rPr>
              <a:t>QGIS  desktop – QFIELD mobile app 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447C186A-9BE0-4E11-A3F1-C73E1338BA8B}"/>
              </a:ext>
            </a:extLst>
          </p:cNvPr>
          <p:cNvSpPr/>
          <p:nvPr/>
        </p:nvSpPr>
        <p:spPr>
          <a:xfrm>
            <a:off x="738232" y="1261495"/>
            <a:ext cx="1979089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</a:rPr>
              <a:t>Prepare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Collect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Process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Analyze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Share </a:t>
            </a:r>
          </a:p>
          <a:p>
            <a:endParaRPr lang="en-US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EF4D9CD4-1E86-40C7-9530-487E460FE3F2}"/>
              </a:ext>
            </a:extLst>
          </p:cNvPr>
          <p:cNvSpPr/>
          <p:nvPr/>
        </p:nvSpPr>
        <p:spPr>
          <a:xfrm>
            <a:off x="83889" y="6262936"/>
            <a:ext cx="184361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accent4">
                    <a:lumMod val="50000"/>
                  </a:schemeClr>
                </a:solidFill>
              </a:rPr>
              <a:t>Source: </a:t>
            </a:r>
            <a:r>
              <a:rPr lang="en-US" sz="1100" dirty="0" err="1">
                <a:solidFill>
                  <a:schemeClr val="accent4">
                    <a:lumMod val="50000"/>
                  </a:schemeClr>
                </a:solidFill>
              </a:rPr>
              <a:t>Innlandet</a:t>
            </a:r>
            <a:r>
              <a:rPr lang="en-US" sz="11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accent4">
                    <a:lumMod val="50000"/>
                  </a:schemeClr>
                </a:solidFill>
              </a:rPr>
              <a:t>Trepleie</a:t>
            </a:r>
            <a:endParaRPr lang="en-US" sz="11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595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">
            <a:extLst>
              <a:ext uri="{FF2B5EF4-FFF2-40B4-BE49-F238E27FC236}">
                <a16:creationId xmlns:a16="http://schemas.microsoft.com/office/drawing/2014/main" id="{03830264-785B-4B55-B508-AEE2D5CF4709}"/>
              </a:ext>
            </a:extLst>
          </p:cNvPr>
          <p:cNvGrpSpPr/>
          <p:nvPr/>
        </p:nvGrpSpPr>
        <p:grpSpPr>
          <a:xfrm>
            <a:off x="6476300" y="5837344"/>
            <a:ext cx="2517816" cy="823391"/>
            <a:chOff x="6476300" y="5837344"/>
            <a:chExt cx="2517816" cy="823391"/>
          </a:xfrm>
        </p:grpSpPr>
        <p:pic>
          <p:nvPicPr>
            <p:cNvPr id="8" name="Afbeelding 7" descr="Afbeelding met lucht, tekst, kaart, buiten&#10;&#10;Automatisch gegenereerde beschrijving">
              <a:extLst>
                <a:ext uri="{FF2B5EF4-FFF2-40B4-BE49-F238E27FC236}">
                  <a16:creationId xmlns:a16="http://schemas.microsoft.com/office/drawing/2014/main" id="{2EC4AD2B-4BC7-43D6-9E35-1C9D77411DAF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5148" y="5837344"/>
              <a:ext cx="948968" cy="823391"/>
            </a:xfrm>
            <a:prstGeom prst="rect">
              <a:avLst/>
            </a:prstGeom>
          </p:spPr>
        </p:pic>
        <p:pic>
          <p:nvPicPr>
            <p:cNvPr id="9" name="Afbeelding 8">
              <a:extLst>
                <a:ext uri="{FF2B5EF4-FFF2-40B4-BE49-F238E27FC236}">
                  <a16:creationId xmlns:a16="http://schemas.microsoft.com/office/drawing/2014/main" id="{2656B79C-269D-4913-9BEC-10BFB0A4D4CD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6300" y="6253108"/>
              <a:ext cx="1843610" cy="345905"/>
            </a:xfrm>
            <a:prstGeom prst="rect">
              <a:avLst/>
            </a:prstGeom>
          </p:spPr>
        </p:pic>
      </p:grpSp>
      <p:pic>
        <p:nvPicPr>
          <p:cNvPr id="14" name="Afbeelding 13" descr="Afbeelding met sneeuw, buiten, persoon, man&#10;&#10;Automatisch gegenereerde beschrijving">
            <a:extLst>
              <a:ext uri="{FF2B5EF4-FFF2-40B4-BE49-F238E27FC236}">
                <a16:creationId xmlns:a16="http://schemas.microsoft.com/office/drawing/2014/main" id="{3141D6BA-F8A3-4C7A-AE71-6A64D5B0480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6342" y="3182859"/>
            <a:ext cx="2722867" cy="3477876"/>
          </a:xfrm>
          <a:prstGeom prst="rect">
            <a:avLst/>
          </a:prstGeom>
        </p:spPr>
      </p:pic>
      <p:pic>
        <p:nvPicPr>
          <p:cNvPr id="16" name="Afbeelding 15" descr="Afbeelding met tekst, kaart&#10;&#10;Automatisch gegenereerde beschrijving">
            <a:extLst>
              <a:ext uri="{FF2B5EF4-FFF2-40B4-BE49-F238E27FC236}">
                <a16:creationId xmlns:a16="http://schemas.microsoft.com/office/drawing/2014/main" id="{0ACAE2AE-B21D-4F4F-90CC-9D018FD402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954" y="1061827"/>
            <a:ext cx="5756210" cy="3597631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A4FA90D0-C670-148D-EE10-39598D64C376}"/>
              </a:ext>
            </a:extLst>
          </p:cNvPr>
          <p:cNvSpPr txBox="1"/>
          <p:nvPr/>
        </p:nvSpPr>
        <p:spPr>
          <a:xfrm>
            <a:off x="738232" y="349537"/>
            <a:ext cx="7741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4">
                    <a:lumMod val="50000"/>
                  </a:schemeClr>
                </a:solidFill>
              </a:rPr>
              <a:t>QGIS  desktop – QFIELD mobile app 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6F0EF2C7-3C80-A7BF-88BE-3AAE6790B6D2}"/>
              </a:ext>
            </a:extLst>
          </p:cNvPr>
          <p:cNvSpPr/>
          <p:nvPr/>
        </p:nvSpPr>
        <p:spPr>
          <a:xfrm>
            <a:off x="738232" y="1261495"/>
            <a:ext cx="1979089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Prepare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</a:rPr>
              <a:t>Collect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Process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Analyze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Share </a:t>
            </a:r>
          </a:p>
          <a:p>
            <a:endParaRPr lang="en-US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212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">
            <a:extLst>
              <a:ext uri="{FF2B5EF4-FFF2-40B4-BE49-F238E27FC236}">
                <a16:creationId xmlns:a16="http://schemas.microsoft.com/office/drawing/2014/main" id="{03830264-785B-4B55-B508-AEE2D5CF4709}"/>
              </a:ext>
            </a:extLst>
          </p:cNvPr>
          <p:cNvGrpSpPr/>
          <p:nvPr/>
        </p:nvGrpSpPr>
        <p:grpSpPr>
          <a:xfrm>
            <a:off x="6476300" y="5837344"/>
            <a:ext cx="2517816" cy="823391"/>
            <a:chOff x="6476300" y="5837344"/>
            <a:chExt cx="2517816" cy="823391"/>
          </a:xfrm>
        </p:grpSpPr>
        <p:pic>
          <p:nvPicPr>
            <p:cNvPr id="8" name="Afbeelding 7" descr="Afbeelding met lucht, tekst, kaart, buiten&#10;&#10;Automatisch gegenereerde beschrijving">
              <a:extLst>
                <a:ext uri="{FF2B5EF4-FFF2-40B4-BE49-F238E27FC236}">
                  <a16:creationId xmlns:a16="http://schemas.microsoft.com/office/drawing/2014/main" id="{2EC4AD2B-4BC7-43D6-9E35-1C9D77411DAF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5148" y="5837344"/>
              <a:ext cx="948968" cy="823391"/>
            </a:xfrm>
            <a:prstGeom prst="rect">
              <a:avLst/>
            </a:prstGeom>
          </p:spPr>
        </p:pic>
        <p:pic>
          <p:nvPicPr>
            <p:cNvPr id="9" name="Afbeelding 8">
              <a:extLst>
                <a:ext uri="{FF2B5EF4-FFF2-40B4-BE49-F238E27FC236}">
                  <a16:creationId xmlns:a16="http://schemas.microsoft.com/office/drawing/2014/main" id="{2656B79C-269D-4913-9BEC-10BFB0A4D4CD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6300" y="6253108"/>
              <a:ext cx="1843610" cy="345905"/>
            </a:xfrm>
            <a:prstGeom prst="rect">
              <a:avLst/>
            </a:prstGeom>
          </p:spPr>
        </p:pic>
      </p:grpSp>
      <p:sp>
        <p:nvSpPr>
          <p:cNvPr id="12" name="Tekstvak 11">
            <a:extLst>
              <a:ext uri="{FF2B5EF4-FFF2-40B4-BE49-F238E27FC236}">
                <a16:creationId xmlns:a16="http://schemas.microsoft.com/office/drawing/2014/main" id="{66D11018-700F-4C7E-97F2-8D4016171739}"/>
              </a:ext>
            </a:extLst>
          </p:cNvPr>
          <p:cNvSpPr txBox="1"/>
          <p:nvPr/>
        </p:nvSpPr>
        <p:spPr>
          <a:xfrm>
            <a:off x="738232" y="349537"/>
            <a:ext cx="7741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4">
                    <a:lumMod val="50000"/>
                  </a:schemeClr>
                </a:solidFill>
              </a:rPr>
              <a:t>QGIS  desktop – QFIELD mobile app 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447C186A-9BE0-4E11-A3F1-C73E1338BA8B}"/>
              </a:ext>
            </a:extLst>
          </p:cNvPr>
          <p:cNvSpPr/>
          <p:nvPr/>
        </p:nvSpPr>
        <p:spPr>
          <a:xfrm>
            <a:off x="738232" y="1261495"/>
            <a:ext cx="2117111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Prepare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Collect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</a:rPr>
              <a:t>Process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Analyze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Share </a:t>
            </a:r>
          </a:p>
          <a:p>
            <a:endParaRPr lang="en-US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5D3499C6-0E4D-4496-81B0-2C035ABCB7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5343" y="1263485"/>
            <a:ext cx="5750621" cy="4781741"/>
          </a:xfrm>
          <a:prstGeom prst="rect">
            <a:avLst/>
          </a:prstGeom>
        </p:spPr>
      </p:pic>
      <p:sp>
        <p:nvSpPr>
          <p:cNvPr id="13" name="Rechthoek 12">
            <a:extLst>
              <a:ext uri="{FF2B5EF4-FFF2-40B4-BE49-F238E27FC236}">
                <a16:creationId xmlns:a16="http://schemas.microsoft.com/office/drawing/2014/main" id="{EF4D9CD4-1E86-40C7-9530-487E460FE3F2}"/>
              </a:ext>
            </a:extLst>
          </p:cNvPr>
          <p:cNvSpPr/>
          <p:nvPr/>
        </p:nvSpPr>
        <p:spPr>
          <a:xfrm>
            <a:off x="83889" y="6262936"/>
            <a:ext cx="184361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accent4">
                    <a:lumMod val="50000"/>
                  </a:schemeClr>
                </a:solidFill>
              </a:rPr>
              <a:t>Source: </a:t>
            </a:r>
            <a:r>
              <a:rPr lang="en-US" sz="1100" dirty="0" err="1">
                <a:solidFill>
                  <a:schemeClr val="accent4">
                    <a:lumMod val="50000"/>
                  </a:schemeClr>
                </a:solidFill>
              </a:rPr>
              <a:t>Innlandet</a:t>
            </a:r>
            <a:r>
              <a:rPr lang="en-US" sz="11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accent4">
                    <a:lumMod val="50000"/>
                  </a:schemeClr>
                </a:solidFill>
              </a:rPr>
              <a:t>Trepleie</a:t>
            </a:r>
            <a:endParaRPr lang="en-US" sz="11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187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">
            <a:extLst>
              <a:ext uri="{FF2B5EF4-FFF2-40B4-BE49-F238E27FC236}">
                <a16:creationId xmlns:a16="http://schemas.microsoft.com/office/drawing/2014/main" id="{03830264-785B-4B55-B508-AEE2D5CF4709}"/>
              </a:ext>
            </a:extLst>
          </p:cNvPr>
          <p:cNvGrpSpPr/>
          <p:nvPr/>
        </p:nvGrpSpPr>
        <p:grpSpPr>
          <a:xfrm>
            <a:off x="6476300" y="5837344"/>
            <a:ext cx="2517816" cy="823391"/>
            <a:chOff x="6476300" y="5837344"/>
            <a:chExt cx="2517816" cy="823391"/>
          </a:xfrm>
        </p:grpSpPr>
        <p:pic>
          <p:nvPicPr>
            <p:cNvPr id="8" name="Afbeelding 7" descr="Afbeelding met lucht, tekst, kaart, buiten&#10;&#10;Automatisch gegenereerde beschrijving">
              <a:extLst>
                <a:ext uri="{FF2B5EF4-FFF2-40B4-BE49-F238E27FC236}">
                  <a16:creationId xmlns:a16="http://schemas.microsoft.com/office/drawing/2014/main" id="{2EC4AD2B-4BC7-43D6-9E35-1C9D77411DAF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5148" y="5837344"/>
              <a:ext cx="948968" cy="823391"/>
            </a:xfrm>
            <a:prstGeom prst="rect">
              <a:avLst/>
            </a:prstGeom>
          </p:spPr>
        </p:pic>
        <p:pic>
          <p:nvPicPr>
            <p:cNvPr id="9" name="Afbeelding 8">
              <a:extLst>
                <a:ext uri="{FF2B5EF4-FFF2-40B4-BE49-F238E27FC236}">
                  <a16:creationId xmlns:a16="http://schemas.microsoft.com/office/drawing/2014/main" id="{2656B79C-269D-4913-9BEC-10BFB0A4D4CD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6300" y="6253108"/>
              <a:ext cx="1843610" cy="345905"/>
            </a:xfrm>
            <a:prstGeom prst="rect">
              <a:avLst/>
            </a:prstGeom>
          </p:spPr>
        </p:pic>
      </p:grpSp>
      <p:sp>
        <p:nvSpPr>
          <p:cNvPr id="12" name="Tekstvak 11">
            <a:extLst>
              <a:ext uri="{FF2B5EF4-FFF2-40B4-BE49-F238E27FC236}">
                <a16:creationId xmlns:a16="http://schemas.microsoft.com/office/drawing/2014/main" id="{66D11018-700F-4C7E-97F2-8D4016171739}"/>
              </a:ext>
            </a:extLst>
          </p:cNvPr>
          <p:cNvSpPr txBox="1"/>
          <p:nvPr/>
        </p:nvSpPr>
        <p:spPr>
          <a:xfrm>
            <a:off x="738232" y="349537"/>
            <a:ext cx="7741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4">
                    <a:lumMod val="50000"/>
                  </a:schemeClr>
                </a:solidFill>
              </a:rPr>
              <a:t>QGIS  desktop – QFIELD mobile app 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447C186A-9BE0-4E11-A3F1-C73E1338BA8B}"/>
              </a:ext>
            </a:extLst>
          </p:cNvPr>
          <p:cNvSpPr/>
          <p:nvPr/>
        </p:nvSpPr>
        <p:spPr>
          <a:xfrm>
            <a:off x="738232" y="1261495"/>
            <a:ext cx="2470794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Prepare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Collect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Process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</a:rPr>
              <a:t>Analyze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Share </a:t>
            </a:r>
          </a:p>
          <a:p>
            <a:endParaRPr lang="en-US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BAAD7302-800C-47B8-80E6-77312AB763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0899" y="1261495"/>
            <a:ext cx="5792424" cy="4817318"/>
          </a:xfrm>
          <a:prstGeom prst="rect">
            <a:avLst/>
          </a:prstGeom>
        </p:spPr>
      </p:pic>
      <p:sp>
        <p:nvSpPr>
          <p:cNvPr id="13" name="Rechthoek 12">
            <a:extLst>
              <a:ext uri="{FF2B5EF4-FFF2-40B4-BE49-F238E27FC236}">
                <a16:creationId xmlns:a16="http://schemas.microsoft.com/office/drawing/2014/main" id="{EF4D9CD4-1E86-40C7-9530-487E460FE3F2}"/>
              </a:ext>
            </a:extLst>
          </p:cNvPr>
          <p:cNvSpPr/>
          <p:nvPr/>
        </p:nvSpPr>
        <p:spPr>
          <a:xfrm>
            <a:off x="83889" y="6262936"/>
            <a:ext cx="184361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accent4">
                    <a:lumMod val="50000"/>
                  </a:schemeClr>
                </a:solidFill>
              </a:rPr>
              <a:t>Source: </a:t>
            </a:r>
            <a:r>
              <a:rPr lang="en-US" sz="1100" dirty="0" err="1">
                <a:solidFill>
                  <a:schemeClr val="accent4">
                    <a:lumMod val="50000"/>
                  </a:schemeClr>
                </a:solidFill>
              </a:rPr>
              <a:t>Innlandet</a:t>
            </a:r>
            <a:r>
              <a:rPr lang="en-US" sz="11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accent4">
                    <a:lumMod val="50000"/>
                  </a:schemeClr>
                </a:solidFill>
              </a:rPr>
              <a:t>Trepleie</a:t>
            </a:r>
            <a:endParaRPr lang="en-US" sz="11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377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">
            <a:extLst>
              <a:ext uri="{FF2B5EF4-FFF2-40B4-BE49-F238E27FC236}">
                <a16:creationId xmlns:a16="http://schemas.microsoft.com/office/drawing/2014/main" id="{03830264-785B-4B55-B508-AEE2D5CF4709}"/>
              </a:ext>
            </a:extLst>
          </p:cNvPr>
          <p:cNvGrpSpPr/>
          <p:nvPr/>
        </p:nvGrpSpPr>
        <p:grpSpPr>
          <a:xfrm>
            <a:off x="6476300" y="5837344"/>
            <a:ext cx="2517816" cy="823391"/>
            <a:chOff x="6476300" y="5837344"/>
            <a:chExt cx="2517816" cy="823391"/>
          </a:xfrm>
        </p:grpSpPr>
        <p:pic>
          <p:nvPicPr>
            <p:cNvPr id="8" name="Afbeelding 7" descr="Afbeelding met lucht, tekst, kaart, buiten&#10;&#10;Automatisch gegenereerde beschrijving">
              <a:extLst>
                <a:ext uri="{FF2B5EF4-FFF2-40B4-BE49-F238E27FC236}">
                  <a16:creationId xmlns:a16="http://schemas.microsoft.com/office/drawing/2014/main" id="{2EC4AD2B-4BC7-43D6-9E35-1C9D77411DAF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5148" y="5837344"/>
              <a:ext cx="948968" cy="823391"/>
            </a:xfrm>
            <a:prstGeom prst="rect">
              <a:avLst/>
            </a:prstGeom>
          </p:spPr>
        </p:pic>
        <p:pic>
          <p:nvPicPr>
            <p:cNvPr id="9" name="Afbeelding 8">
              <a:extLst>
                <a:ext uri="{FF2B5EF4-FFF2-40B4-BE49-F238E27FC236}">
                  <a16:creationId xmlns:a16="http://schemas.microsoft.com/office/drawing/2014/main" id="{2656B79C-269D-4913-9BEC-10BFB0A4D4CD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6300" y="6253108"/>
              <a:ext cx="1843610" cy="345905"/>
            </a:xfrm>
            <a:prstGeom prst="rect">
              <a:avLst/>
            </a:prstGeom>
          </p:spPr>
        </p:pic>
      </p:grpSp>
      <p:sp>
        <p:nvSpPr>
          <p:cNvPr id="12" name="Tekstvak 11">
            <a:extLst>
              <a:ext uri="{FF2B5EF4-FFF2-40B4-BE49-F238E27FC236}">
                <a16:creationId xmlns:a16="http://schemas.microsoft.com/office/drawing/2014/main" id="{66D11018-700F-4C7E-97F2-8D4016171739}"/>
              </a:ext>
            </a:extLst>
          </p:cNvPr>
          <p:cNvSpPr txBox="1"/>
          <p:nvPr/>
        </p:nvSpPr>
        <p:spPr>
          <a:xfrm>
            <a:off x="738232" y="349537"/>
            <a:ext cx="7741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4">
                    <a:lumMod val="50000"/>
                  </a:schemeClr>
                </a:solidFill>
              </a:rPr>
              <a:t>QGIS  desktop – QFIELD mobile app 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447C186A-9BE0-4E11-A3F1-C73E1338BA8B}"/>
              </a:ext>
            </a:extLst>
          </p:cNvPr>
          <p:cNvSpPr/>
          <p:nvPr/>
        </p:nvSpPr>
        <p:spPr>
          <a:xfrm>
            <a:off x="738232" y="1261495"/>
            <a:ext cx="2470794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Prepare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Collect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Process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Analyze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</a:rPr>
              <a:t>Share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 </a:t>
            </a:r>
          </a:p>
          <a:p>
            <a:endParaRPr lang="en-US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EF4D9CD4-1E86-40C7-9530-487E460FE3F2}"/>
              </a:ext>
            </a:extLst>
          </p:cNvPr>
          <p:cNvSpPr/>
          <p:nvPr/>
        </p:nvSpPr>
        <p:spPr>
          <a:xfrm>
            <a:off x="83889" y="6262936"/>
            <a:ext cx="184361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accent4">
                    <a:lumMod val="50000"/>
                  </a:schemeClr>
                </a:solidFill>
              </a:rPr>
              <a:t>Source: </a:t>
            </a:r>
            <a:r>
              <a:rPr lang="en-US" sz="1100" dirty="0" err="1">
                <a:solidFill>
                  <a:schemeClr val="accent4">
                    <a:lumMod val="50000"/>
                  </a:schemeClr>
                </a:solidFill>
              </a:rPr>
              <a:t>Innlandet</a:t>
            </a:r>
            <a:r>
              <a:rPr lang="en-US" sz="11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accent4">
                    <a:lumMod val="50000"/>
                  </a:schemeClr>
                </a:solidFill>
              </a:rPr>
              <a:t>Trepleie</a:t>
            </a:r>
            <a:endParaRPr lang="en-US" sz="11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Afbeelding 3" descr="Afbeelding met tekst, illustratie, vectorafbeeldingen&#10;&#10;Automatisch gegenereerde beschrijving">
            <a:extLst>
              <a:ext uri="{FF2B5EF4-FFF2-40B4-BE49-F238E27FC236}">
                <a16:creationId xmlns:a16="http://schemas.microsoft.com/office/drawing/2014/main" id="{FD3423BA-8A28-AE13-E566-107A862E09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611" y="3254584"/>
            <a:ext cx="2143125" cy="2143125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83E09B01-8BB0-0D5E-C57F-ADF083CB0E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093" y="1519852"/>
            <a:ext cx="3105150" cy="14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753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ep 10">
            <a:extLst>
              <a:ext uri="{FF2B5EF4-FFF2-40B4-BE49-F238E27FC236}">
                <a16:creationId xmlns:a16="http://schemas.microsoft.com/office/drawing/2014/main" id="{1523A88A-8D84-48F2-8B06-3D79F03A0EE6}"/>
              </a:ext>
            </a:extLst>
          </p:cNvPr>
          <p:cNvGrpSpPr/>
          <p:nvPr/>
        </p:nvGrpSpPr>
        <p:grpSpPr>
          <a:xfrm>
            <a:off x="5427677" y="5305348"/>
            <a:ext cx="3566440" cy="1355387"/>
            <a:chOff x="5427677" y="5305348"/>
            <a:chExt cx="3566440" cy="1355387"/>
          </a:xfrm>
        </p:grpSpPr>
        <p:pic>
          <p:nvPicPr>
            <p:cNvPr id="8" name="Afbeelding 7" descr="Afbeelding met lucht, tekst, kaart, buiten&#10;&#10;Automatisch gegenereerde beschrijving">
              <a:extLst>
                <a:ext uri="{FF2B5EF4-FFF2-40B4-BE49-F238E27FC236}">
                  <a16:creationId xmlns:a16="http://schemas.microsoft.com/office/drawing/2014/main" id="{2EC4AD2B-4BC7-43D6-9E35-1C9D77411DAF}"/>
                </a:ext>
              </a:extLst>
            </p:cNvPr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9076" y="5305348"/>
              <a:ext cx="1435041" cy="1355387"/>
            </a:xfrm>
            <a:prstGeom prst="rect">
              <a:avLst/>
            </a:prstGeom>
          </p:spPr>
        </p:pic>
        <p:pic>
          <p:nvPicPr>
            <p:cNvPr id="9" name="Afbeelding 8">
              <a:extLst>
                <a:ext uri="{FF2B5EF4-FFF2-40B4-BE49-F238E27FC236}">
                  <a16:creationId xmlns:a16="http://schemas.microsoft.com/office/drawing/2014/main" id="{2656B79C-269D-4913-9BEC-10BFB0A4D4CD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7677" y="5989739"/>
              <a:ext cx="2787930" cy="569395"/>
            </a:xfrm>
            <a:prstGeom prst="rect">
              <a:avLst/>
            </a:prstGeom>
          </p:spPr>
        </p:pic>
      </p:grpSp>
      <p:sp>
        <p:nvSpPr>
          <p:cNvPr id="4" name="Tekstvak 3">
            <a:extLst>
              <a:ext uri="{FF2B5EF4-FFF2-40B4-BE49-F238E27FC236}">
                <a16:creationId xmlns:a16="http://schemas.microsoft.com/office/drawing/2014/main" id="{E69DF41F-DCDA-F58F-08D4-89FE482F5B81}"/>
              </a:ext>
            </a:extLst>
          </p:cNvPr>
          <p:cNvSpPr txBox="1"/>
          <p:nvPr/>
        </p:nvSpPr>
        <p:spPr>
          <a:xfrm>
            <a:off x="1594279" y="1536174"/>
            <a:ext cx="606597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 err="1">
                <a:solidFill>
                  <a:schemeClr val="accent4">
                    <a:lumMod val="50000"/>
                  </a:schemeClr>
                </a:solidFill>
              </a:rPr>
              <a:t>What</a:t>
            </a:r>
            <a:r>
              <a:rPr lang="nl-NL" sz="2400" dirty="0">
                <a:solidFill>
                  <a:schemeClr val="accent4">
                    <a:lumMod val="50000"/>
                  </a:schemeClr>
                </a:solidFill>
              </a:rPr>
              <a:t> is GIS </a:t>
            </a:r>
            <a:r>
              <a:rPr lang="nl-NL" sz="2400" dirty="0" err="1">
                <a:solidFill>
                  <a:schemeClr val="accent4">
                    <a:lumMod val="50000"/>
                  </a:schemeClr>
                </a:solidFill>
              </a:rPr>
              <a:t>and</a:t>
            </a:r>
            <a:r>
              <a:rPr lang="nl-NL" sz="2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nl-NL" sz="2400" dirty="0" err="1">
                <a:solidFill>
                  <a:schemeClr val="accent4">
                    <a:lumMod val="50000"/>
                  </a:schemeClr>
                </a:solidFill>
              </a:rPr>
              <a:t>why</a:t>
            </a:r>
            <a:r>
              <a:rPr lang="nl-NL" sz="2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nl-NL" sz="2400" dirty="0" err="1">
                <a:solidFill>
                  <a:schemeClr val="accent4">
                    <a:lumMod val="50000"/>
                  </a:schemeClr>
                </a:solidFill>
              </a:rPr>
              <a:t>should</a:t>
            </a:r>
            <a:r>
              <a:rPr lang="nl-NL" sz="2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nl-NL" sz="2400" dirty="0" err="1">
                <a:solidFill>
                  <a:schemeClr val="accent4">
                    <a:lumMod val="50000"/>
                  </a:schemeClr>
                </a:solidFill>
              </a:rPr>
              <a:t>you</a:t>
            </a:r>
            <a:r>
              <a:rPr lang="nl-NL" sz="2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nl-NL" sz="2400" dirty="0" err="1">
                <a:solidFill>
                  <a:schemeClr val="accent4">
                    <a:lumMod val="50000"/>
                  </a:schemeClr>
                </a:solidFill>
              </a:rPr>
              <a:t>use</a:t>
            </a:r>
            <a:r>
              <a:rPr lang="nl-NL" sz="2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nl-NL" sz="2400" dirty="0" err="1">
                <a:solidFill>
                  <a:schemeClr val="accent4">
                    <a:lumMod val="50000"/>
                  </a:schemeClr>
                </a:solidFill>
              </a:rPr>
              <a:t>it</a:t>
            </a:r>
            <a:endParaRPr lang="nl-NL" sz="2400" dirty="0">
              <a:solidFill>
                <a:schemeClr val="accent4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 err="1">
                <a:solidFill>
                  <a:schemeClr val="accent4">
                    <a:lumMod val="50000"/>
                  </a:schemeClr>
                </a:solidFill>
              </a:rPr>
              <a:t>Where</a:t>
            </a:r>
            <a:r>
              <a:rPr lang="nl-NL" sz="2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nl-NL" sz="2400" dirty="0" err="1">
                <a:solidFill>
                  <a:schemeClr val="accent4">
                    <a:lumMod val="50000"/>
                  </a:schemeClr>
                </a:solidFill>
              </a:rPr>
              <a:t>to</a:t>
            </a:r>
            <a:r>
              <a:rPr lang="nl-NL" sz="2400" dirty="0">
                <a:solidFill>
                  <a:schemeClr val="accent4">
                    <a:lumMod val="50000"/>
                  </a:schemeClr>
                </a:solidFill>
              </a:rPr>
              <a:t> start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chemeClr val="accent4">
                    <a:lumMod val="50000"/>
                  </a:schemeClr>
                </a:solidFill>
              </a:rPr>
              <a:t>Different tools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chemeClr val="accent4">
                    <a:lumMod val="50000"/>
                  </a:schemeClr>
                </a:solidFill>
              </a:rPr>
              <a:t>Steps in </a:t>
            </a:r>
            <a:r>
              <a:rPr lang="nl-NL" sz="2400" dirty="0" err="1">
                <a:solidFill>
                  <a:schemeClr val="accent4">
                    <a:lumMod val="50000"/>
                  </a:schemeClr>
                </a:solidFill>
              </a:rPr>
              <a:t>any</a:t>
            </a:r>
            <a:r>
              <a:rPr lang="nl-NL" sz="2400" dirty="0">
                <a:solidFill>
                  <a:schemeClr val="accent4">
                    <a:lumMod val="50000"/>
                  </a:schemeClr>
                </a:solidFill>
              </a:rPr>
              <a:t> GIS project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chemeClr val="accent4">
                    <a:lumMod val="50000"/>
                  </a:schemeClr>
                </a:solidFill>
              </a:rPr>
              <a:t>Demo</a:t>
            </a:r>
          </a:p>
          <a:p>
            <a:endParaRPr lang="nl-NL" sz="2400" dirty="0">
              <a:solidFill>
                <a:schemeClr val="accent4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4C9B9C90-ED0E-8059-CDD0-2A888D2CEDD7}"/>
              </a:ext>
            </a:extLst>
          </p:cNvPr>
          <p:cNvSpPr txBox="1"/>
          <p:nvPr/>
        </p:nvSpPr>
        <p:spPr>
          <a:xfrm>
            <a:off x="738232" y="349537"/>
            <a:ext cx="7741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4">
                    <a:lumMod val="50000"/>
                  </a:schemeClr>
                </a:solidFill>
              </a:rPr>
              <a:t>What are we going to do</a:t>
            </a:r>
          </a:p>
        </p:txBody>
      </p:sp>
    </p:spTree>
    <p:extLst>
      <p:ext uri="{BB962C8B-B14F-4D97-AF65-F5344CB8AC3E}">
        <p14:creationId xmlns:p14="http://schemas.microsoft.com/office/powerpoint/2010/main" val="14495172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">
            <a:extLst>
              <a:ext uri="{FF2B5EF4-FFF2-40B4-BE49-F238E27FC236}">
                <a16:creationId xmlns:a16="http://schemas.microsoft.com/office/drawing/2014/main" id="{03830264-785B-4B55-B508-AEE2D5CF4709}"/>
              </a:ext>
            </a:extLst>
          </p:cNvPr>
          <p:cNvGrpSpPr/>
          <p:nvPr/>
        </p:nvGrpSpPr>
        <p:grpSpPr>
          <a:xfrm>
            <a:off x="6476300" y="5837344"/>
            <a:ext cx="2517816" cy="823391"/>
            <a:chOff x="6476300" y="5837344"/>
            <a:chExt cx="2517816" cy="823391"/>
          </a:xfrm>
        </p:grpSpPr>
        <p:pic>
          <p:nvPicPr>
            <p:cNvPr id="8" name="Afbeelding 7" descr="Afbeelding met lucht, tekst, kaart, buiten&#10;&#10;Automatisch gegenereerde beschrijving">
              <a:extLst>
                <a:ext uri="{FF2B5EF4-FFF2-40B4-BE49-F238E27FC236}">
                  <a16:creationId xmlns:a16="http://schemas.microsoft.com/office/drawing/2014/main" id="{2EC4AD2B-4BC7-43D6-9E35-1C9D77411DAF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5148" y="5837344"/>
              <a:ext cx="948968" cy="823391"/>
            </a:xfrm>
            <a:prstGeom prst="rect">
              <a:avLst/>
            </a:prstGeom>
          </p:spPr>
        </p:pic>
        <p:pic>
          <p:nvPicPr>
            <p:cNvPr id="9" name="Afbeelding 8">
              <a:extLst>
                <a:ext uri="{FF2B5EF4-FFF2-40B4-BE49-F238E27FC236}">
                  <a16:creationId xmlns:a16="http://schemas.microsoft.com/office/drawing/2014/main" id="{2656B79C-269D-4913-9BEC-10BFB0A4D4CD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6300" y="6253108"/>
              <a:ext cx="1843610" cy="345905"/>
            </a:xfrm>
            <a:prstGeom prst="rect">
              <a:avLst/>
            </a:prstGeom>
          </p:spPr>
        </p:pic>
      </p:grpSp>
      <p:sp>
        <p:nvSpPr>
          <p:cNvPr id="12" name="Tekstvak 11">
            <a:extLst>
              <a:ext uri="{FF2B5EF4-FFF2-40B4-BE49-F238E27FC236}">
                <a16:creationId xmlns:a16="http://schemas.microsoft.com/office/drawing/2014/main" id="{66D11018-700F-4C7E-97F2-8D4016171739}"/>
              </a:ext>
            </a:extLst>
          </p:cNvPr>
          <p:cNvSpPr txBox="1"/>
          <p:nvPr/>
        </p:nvSpPr>
        <p:spPr>
          <a:xfrm>
            <a:off x="738232" y="349537"/>
            <a:ext cx="7741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chemeClr val="accent4">
                    <a:lumMod val="50000"/>
                  </a:schemeClr>
                </a:solidFill>
              </a:rPr>
              <a:t>Knowledge base</a:t>
            </a: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80EBAB5B-61F1-422C-9E70-C02F7966A6BE}"/>
              </a:ext>
            </a:extLst>
          </p:cNvPr>
          <p:cNvSpPr/>
          <p:nvPr/>
        </p:nvSpPr>
        <p:spPr>
          <a:xfrm>
            <a:off x="738232" y="1293685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Google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GIS Stack Exchange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Social media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</a:rPr>
              <a:t>Youtube</a:t>
            </a:r>
            <a:endParaRPr lang="en-US" sz="2400" dirty="0">
              <a:solidFill>
                <a:schemeClr val="accent4">
                  <a:lumMod val="50000"/>
                </a:schemeClr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Qgis.org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Grip-op-gis.nl</a:t>
            </a:r>
          </a:p>
        </p:txBody>
      </p:sp>
    </p:spTree>
    <p:extLst>
      <p:ext uri="{BB962C8B-B14F-4D97-AF65-F5344CB8AC3E}">
        <p14:creationId xmlns:p14="http://schemas.microsoft.com/office/powerpoint/2010/main" val="42778521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ep 12">
            <a:extLst>
              <a:ext uri="{FF2B5EF4-FFF2-40B4-BE49-F238E27FC236}">
                <a16:creationId xmlns:a16="http://schemas.microsoft.com/office/drawing/2014/main" id="{87B912A1-17B7-A9C0-7D63-5BBE51DDAFE9}"/>
              </a:ext>
            </a:extLst>
          </p:cNvPr>
          <p:cNvGrpSpPr/>
          <p:nvPr/>
        </p:nvGrpSpPr>
        <p:grpSpPr>
          <a:xfrm>
            <a:off x="5427677" y="5305348"/>
            <a:ext cx="3566440" cy="1355387"/>
            <a:chOff x="5427677" y="5305348"/>
            <a:chExt cx="3566440" cy="1355387"/>
          </a:xfrm>
        </p:grpSpPr>
        <p:pic>
          <p:nvPicPr>
            <p:cNvPr id="15" name="Afbeelding 14" descr="Afbeelding met lucht, tekst, kaart, buiten&#10;&#10;Automatisch gegenereerde beschrijving">
              <a:extLst>
                <a:ext uri="{FF2B5EF4-FFF2-40B4-BE49-F238E27FC236}">
                  <a16:creationId xmlns:a16="http://schemas.microsoft.com/office/drawing/2014/main" id="{2883C68E-68C8-ECF8-9B27-FAD60CA17428}"/>
                </a:ext>
              </a:extLst>
            </p:cNvPr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9076" y="5305348"/>
              <a:ext cx="1435041" cy="1355387"/>
            </a:xfrm>
            <a:prstGeom prst="rect">
              <a:avLst/>
            </a:prstGeom>
          </p:spPr>
        </p:pic>
        <p:pic>
          <p:nvPicPr>
            <p:cNvPr id="16" name="Afbeelding 15">
              <a:extLst>
                <a:ext uri="{FF2B5EF4-FFF2-40B4-BE49-F238E27FC236}">
                  <a16:creationId xmlns:a16="http://schemas.microsoft.com/office/drawing/2014/main" id="{4E250B4A-B860-4881-F687-EB840BB6D034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7677" y="5989739"/>
              <a:ext cx="2787930" cy="569395"/>
            </a:xfrm>
            <a:prstGeom prst="rect">
              <a:avLst/>
            </a:prstGeom>
          </p:spPr>
        </p:pic>
      </p:grpSp>
      <p:sp>
        <p:nvSpPr>
          <p:cNvPr id="2" name="Rechthoek 1">
            <a:extLst>
              <a:ext uri="{FF2B5EF4-FFF2-40B4-BE49-F238E27FC236}">
                <a16:creationId xmlns:a16="http://schemas.microsoft.com/office/drawing/2014/main" id="{E57EFA52-5C45-BA13-5657-1663D972CAAA}"/>
              </a:ext>
            </a:extLst>
          </p:cNvPr>
          <p:cNvSpPr/>
          <p:nvPr/>
        </p:nvSpPr>
        <p:spPr>
          <a:xfrm>
            <a:off x="1927504" y="1733649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Demo QGIS &amp; QFIELD</a:t>
            </a:r>
          </a:p>
        </p:txBody>
      </p:sp>
    </p:spTree>
    <p:extLst>
      <p:ext uri="{BB962C8B-B14F-4D97-AF65-F5344CB8AC3E}">
        <p14:creationId xmlns:p14="http://schemas.microsoft.com/office/powerpoint/2010/main" val="2471955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ep 16">
            <a:extLst>
              <a:ext uri="{FF2B5EF4-FFF2-40B4-BE49-F238E27FC236}">
                <a16:creationId xmlns:a16="http://schemas.microsoft.com/office/drawing/2014/main" id="{5A526D8C-CCF5-3BAC-B38A-84E2FBC5AC2B}"/>
              </a:ext>
            </a:extLst>
          </p:cNvPr>
          <p:cNvGrpSpPr/>
          <p:nvPr/>
        </p:nvGrpSpPr>
        <p:grpSpPr>
          <a:xfrm>
            <a:off x="1213874" y="509380"/>
            <a:ext cx="5304492" cy="5378758"/>
            <a:chOff x="8480853" y="1486894"/>
            <a:chExt cx="3438849" cy="5064780"/>
          </a:xfrm>
        </p:grpSpPr>
        <p:pic>
          <p:nvPicPr>
            <p:cNvPr id="10" name="Afbeelding 9">
              <a:extLst>
                <a:ext uri="{FF2B5EF4-FFF2-40B4-BE49-F238E27FC236}">
                  <a16:creationId xmlns:a16="http://schemas.microsoft.com/office/drawing/2014/main" id="{7F6D5758-BE26-F9EA-BCCE-4BFD798CCC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60" r="25128"/>
            <a:stretch/>
          </p:blipFill>
          <p:spPr>
            <a:xfrm>
              <a:off x="8480853" y="1486894"/>
              <a:ext cx="3438849" cy="4775109"/>
            </a:xfrm>
            <a:prstGeom prst="rect">
              <a:avLst/>
            </a:prstGeom>
          </p:spPr>
        </p:pic>
        <p:sp>
          <p:nvSpPr>
            <p:cNvPr id="11" name="Tekstvak 10">
              <a:extLst>
                <a:ext uri="{FF2B5EF4-FFF2-40B4-BE49-F238E27FC236}">
                  <a16:creationId xmlns:a16="http://schemas.microsoft.com/office/drawing/2014/main" id="{0C2BD70F-067B-D327-90FD-5063E25029A1}"/>
                </a:ext>
              </a:extLst>
            </p:cNvPr>
            <p:cNvSpPr txBox="1"/>
            <p:nvPr/>
          </p:nvSpPr>
          <p:spPr>
            <a:xfrm>
              <a:off x="9958572" y="6274675"/>
              <a:ext cx="15802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750" dirty="0"/>
                <a:t>Source: </a:t>
              </a:r>
              <a:r>
                <a:rPr lang="nl-NL" sz="750" dirty="0" err="1"/>
                <a:t>Esri</a:t>
              </a:r>
              <a:endParaRPr lang="nl-NL" sz="750" dirty="0"/>
            </a:p>
          </p:txBody>
        </p:sp>
      </p:grpSp>
      <p:grpSp>
        <p:nvGrpSpPr>
          <p:cNvPr id="13" name="Groep 12">
            <a:extLst>
              <a:ext uri="{FF2B5EF4-FFF2-40B4-BE49-F238E27FC236}">
                <a16:creationId xmlns:a16="http://schemas.microsoft.com/office/drawing/2014/main" id="{87B912A1-17B7-A9C0-7D63-5BBE51DDAFE9}"/>
              </a:ext>
            </a:extLst>
          </p:cNvPr>
          <p:cNvGrpSpPr/>
          <p:nvPr/>
        </p:nvGrpSpPr>
        <p:grpSpPr>
          <a:xfrm>
            <a:off x="5427677" y="5305348"/>
            <a:ext cx="3566440" cy="1355387"/>
            <a:chOff x="5427677" y="5305348"/>
            <a:chExt cx="3566440" cy="1355387"/>
          </a:xfrm>
        </p:grpSpPr>
        <p:pic>
          <p:nvPicPr>
            <p:cNvPr id="15" name="Afbeelding 14" descr="Afbeelding met lucht, tekst, kaart, buiten&#10;&#10;Automatisch gegenereerde beschrijving">
              <a:extLst>
                <a:ext uri="{FF2B5EF4-FFF2-40B4-BE49-F238E27FC236}">
                  <a16:creationId xmlns:a16="http://schemas.microsoft.com/office/drawing/2014/main" id="{2883C68E-68C8-ECF8-9B27-FAD60CA17428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9076" y="5305348"/>
              <a:ext cx="1435041" cy="1355387"/>
            </a:xfrm>
            <a:prstGeom prst="rect">
              <a:avLst/>
            </a:prstGeom>
          </p:spPr>
        </p:pic>
        <p:pic>
          <p:nvPicPr>
            <p:cNvPr id="16" name="Afbeelding 15">
              <a:extLst>
                <a:ext uri="{FF2B5EF4-FFF2-40B4-BE49-F238E27FC236}">
                  <a16:creationId xmlns:a16="http://schemas.microsoft.com/office/drawing/2014/main" id="{4E250B4A-B860-4881-F687-EB840BB6D034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7677" y="5989739"/>
              <a:ext cx="2787930" cy="5693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99430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ep 12">
            <a:extLst>
              <a:ext uri="{FF2B5EF4-FFF2-40B4-BE49-F238E27FC236}">
                <a16:creationId xmlns:a16="http://schemas.microsoft.com/office/drawing/2014/main" id="{87B912A1-17B7-A9C0-7D63-5BBE51DDAFE9}"/>
              </a:ext>
            </a:extLst>
          </p:cNvPr>
          <p:cNvGrpSpPr/>
          <p:nvPr/>
        </p:nvGrpSpPr>
        <p:grpSpPr>
          <a:xfrm>
            <a:off x="5427677" y="5305348"/>
            <a:ext cx="3566440" cy="1355387"/>
            <a:chOff x="5427677" y="5305348"/>
            <a:chExt cx="3566440" cy="1355387"/>
          </a:xfrm>
        </p:grpSpPr>
        <p:pic>
          <p:nvPicPr>
            <p:cNvPr id="15" name="Afbeelding 14" descr="Afbeelding met lucht, tekst, kaart, buiten&#10;&#10;Automatisch gegenereerde beschrijving">
              <a:extLst>
                <a:ext uri="{FF2B5EF4-FFF2-40B4-BE49-F238E27FC236}">
                  <a16:creationId xmlns:a16="http://schemas.microsoft.com/office/drawing/2014/main" id="{2883C68E-68C8-ECF8-9B27-FAD60CA17428}"/>
                </a:ext>
              </a:extLst>
            </p:cNvPr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9076" y="5305348"/>
              <a:ext cx="1435041" cy="1355387"/>
            </a:xfrm>
            <a:prstGeom prst="rect">
              <a:avLst/>
            </a:prstGeom>
          </p:spPr>
        </p:pic>
        <p:pic>
          <p:nvPicPr>
            <p:cNvPr id="16" name="Afbeelding 15">
              <a:extLst>
                <a:ext uri="{FF2B5EF4-FFF2-40B4-BE49-F238E27FC236}">
                  <a16:creationId xmlns:a16="http://schemas.microsoft.com/office/drawing/2014/main" id="{4E250B4A-B860-4881-F687-EB840BB6D034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7677" y="5989739"/>
              <a:ext cx="2787930" cy="569395"/>
            </a:xfrm>
            <a:prstGeom prst="rect">
              <a:avLst/>
            </a:prstGeom>
          </p:spPr>
        </p:pic>
      </p:grpSp>
      <p:pic>
        <p:nvPicPr>
          <p:cNvPr id="2" name="Afbeelding 1">
            <a:extLst>
              <a:ext uri="{FF2B5EF4-FFF2-40B4-BE49-F238E27FC236}">
                <a16:creationId xmlns:a16="http://schemas.microsoft.com/office/drawing/2014/main" id="{B9E61E2D-DB36-31CB-2B9D-7881BDE901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8" y="650932"/>
            <a:ext cx="7071603" cy="3950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772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ep 12">
            <a:extLst>
              <a:ext uri="{FF2B5EF4-FFF2-40B4-BE49-F238E27FC236}">
                <a16:creationId xmlns:a16="http://schemas.microsoft.com/office/drawing/2014/main" id="{87B912A1-17B7-A9C0-7D63-5BBE51DDAFE9}"/>
              </a:ext>
            </a:extLst>
          </p:cNvPr>
          <p:cNvGrpSpPr/>
          <p:nvPr/>
        </p:nvGrpSpPr>
        <p:grpSpPr>
          <a:xfrm>
            <a:off x="5427677" y="5305348"/>
            <a:ext cx="3566440" cy="1355387"/>
            <a:chOff x="5427677" y="5305348"/>
            <a:chExt cx="3566440" cy="1355387"/>
          </a:xfrm>
        </p:grpSpPr>
        <p:pic>
          <p:nvPicPr>
            <p:cNvPr id="15" name="Afbeelding 14" descr="Afbeelding met lucht, tekst, kaart, buiten&#10;&#10;Automatisch gegenereerde beschrijving">
              <a:extLst>
                <a:ext uri="{FF2B5EF4-FFF2-40B4-BE49-F238E27FC236}">
                  <a16:creationId xmlns:a16="http://schemas.microsoft.com/office/drawing/2014/main" id="{2883C68E-68C8-ECF8-9B27-FAD60CA17428}"/>
                </a:ext>
              </a:extLst>
            </p:cNvPr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9076" y="5305348"/>
              <a:ext cx="1435041" cy="1355387"/>
            </a:xfrm>
            <a:prstGeom prst="rect">
              <a:avLst/>
            </a:prstGeom>
          </p:spPr>
        </p:pic>
        <p:pic>
          <p:nvPicPr>
            <p:cNvPr id="16" name="Afbeelding 15">
              <a:extLst>
                <a:ext uri="{FF2B5EF4-FFF2-40B4-BE49-F238E27FC236}">
                  <a16:creationId xmlns:a16="http://schemas.microsoft.com/office/drawing/2014/main" id="{4E250B4A-B860-4881-F687-EB840BB6D034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7677" y="5989739"/>
              <a:ext cx="2787930" cy="569395"/>
            </a:xfrm>
            <a:prstGeom prst="rect">
              <a:avLst/>
            </a:prstGeom>
          </p:spPr>
        </p:pic>
      </p:grpSp>
      <p:pic>
        <p:nvPicPr>
          <p:cNvPr id="2" name="Afbeelding 1">
            <a:extLst>
              <a:ext uri="{FF2B5EF4-FFF2-40B4-BE49-F238E27FC236}">
                <a16:creationId xmlns:a16="http://schemas.microsoft.com/office/drawing/2014/main" id="{0DE56629-C257-3F84-A8DB-A258F0BB7B2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714" y="229922"/>
            <a:ext cx="7390707" cy="576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066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">
            <a:extLst>
              <a:ext uri="{FF2B5EF4-FFF2-40B4-BE49-F238E27FC236}">
                <a16:creationId xmlns:a16="http://schemas.microsoft.com/office/drawing/2014/main" id="{03830264-785B-4B55-B508-AEE2D5CF4709}"/>
              </a:ext>
            </a:extLst>
          </p:cNvPr>
          <p:cNvGrpSpPr/>
          <p:nvPr/>
        </p:nvGrpSpPr>
        <p:grpSpPr>
          <a:xfrm>
            <a:off x="6476300" y="5837344"/>
            <a:ext cx="2517816" cy="823391"/>
            <a:chOff x="6476300" y="5837344"/>
            <a:chExt cx="2517816" cy="823391"/>
          </a:xfrm>
        </p:grpSpPr>
        <p:pic>
          <p:nvPicPr>
            <p:cNvPr id="8" name="Afbeelding 7" descr="Afbeelding met lucht, tekst, kaart, buiten&#10;&#10;Automatisch gegenereerde beschrijving">
              <a:extLst>
                <a:ext uri="{FF2B5EF4-FFF2-40B4-BE49-F238E27FC236}">
                  <a16:creationId xmlns:a16="http://schemas.microsoft.com/office/drawing/2014/main" id="{2EC4AD2B-4BC7-43D6-9E35-1C9D77411DAF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5148" y="5837344"/>
              <a:ext cx="948968" cy="823391"/>
            </a:xfrm>
            <a:prstGeom prst="rect">
              <a:avLst/>
            </a:prstGeom>
          </p:spPr>
        </p:pic>
        <p:pic>
          <p:nvPicPr>
            <p:cNvPr id="9" name="Afbeelding 8">
              <a:extLst>
                <a:ext uri="{FF2B5EF4-FFF2-40B4-BE49-F238E27FC236}">
                  <a16:creationId xmlns:a16="http://schemas.microsoft.com/office/drawing/2014/main" id="{2656B79C-269D-4913-9BEC-10BFB0A4D4CD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6300" y="6253108"/>
              <a:ext cx="1843610" cy="345905"/>
            </a:xfrm>
            <a:prstGeom prst="rect">
              <a:avLst/>
            </a:prstGeom>
          </p:spPr>
        </p:pic>
      </p:grpSp>
      <p:sp>
        <p:nvSpPr>
          <p:cNvPr id="12" name="Tekstvak 11">
            <a:extLst>
              <a:ext uri="{FF2B5EF4-FFF2-40B4-BE49-F238E27FC236}">
                <a16:creationId xmlns:a16="http://schemas.microsoft.com/office/drawing/2014/main" id="{66D11018-700F-4C7E-97F2-8D4016171739}"/>
              </a:ext>
            </a:extLst>
          </p:cNvPr>
          <p:cNvSpPr txBox="1"/>
          <p:nvPr/>
        </p:nvSpPr>
        <p:spPr>
          <a:xfrm>
            <a:off x="738232" y="349537"/>
            <a:ext cx="7741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err="1">
                <a:solidFill>
                  <a:schemeClr val="accent4">
                    <a:lumMod val="50000"/>
                  </a:schemeClr>
                </a:solidFill>
              </a:rPr>
              <a:t>Visualize</a:t>
            </a:r>
            <a:endParaRPr lang="nl-NL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A33F95B-4D8F-5AF1-970D-5348C27A0B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40718"/>
            <a:ext cx="9144000" cy="497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200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ep 12">
            <a:extLst>
              <a:ext uri="{FF2B5EF4-FFF2-40B4-BE49-F238E27FC236}">
                <a16:creationId xmlns:a16="http://schemas.microsoft.com/office/drawing/2014/main" id="{87B912A1-17B7-A9C0-7D63-5BBE51DDAFE9}"/>
              </a:ext>
            </a:extLst>
          </p:cNvPr>
          <p:cNvGrpSpPr/>
          <p:nvPr/>
        </p:nvGrpSpPr>
        <p:grpSpPr>
          <a:xfrm>
            <a:off x="5427677" y="5305348"/>
            <a:ext cx="3566440" cy="1355387"/>
            <a:chOff x="5427677" y="5305348"/>
            <a:chExt cx="3566440" cy="1355387"/>
          </a:xfrm>
        </p:grpSpPr>
        <p:pic>
          <p:nvPicPr>
            <p:cNvPr id="15" name="Afbeelding 14" descr="Afbeelding met lucht, tekst, kaart, buiten&#10;&#10;Automatisch gegenereerde beschrijving">
              <a:extLst>
                <a:ext uri="{FF2B5EF4-FFF2-40B4-BE49-F238E27FC236}">
                  <a16:creationId xmlns:a16="http://schemas.microsoft.com/office/drawing/2014/main" id="{2883C68E-68C8-ECF8-9B27-FAD60CA17428}"/>
                </a:ext>
              </a:extLst>
            </p:cNvPr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9076" y="5305348"/>
              <a:ext cx="1435041" cy="1355387"/>
            </a:xfrm>
            <a:prstGeom prst="rect">
              <a:avLst/>
            </a:prstGeom>
          </p:spPr>
        </p:pic>
        <p:pic>
          <p:nvPicPr>
            <p:cNvPr id="16" name="Afbeelding 15">
              <a:extLst>
                <a:ext uri="{FF2B5EF4-FFF2-40B4-BE49-F238E27FC236}">
                  <a16:creationId xmlns:a16="http://schemas.microsoft.com/office/drawing/2014/main" id="{4E250B4A-B860-4881-F687-EB840BB6D034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7677" y="5989739"/>
              <a:ext cx="2787930" cy="569395"/>
            </a:xfrm>
            <a:prstGeom prst="rect">
              <a:avLst/>
            </a:prstGeom>
          </p:spPr>
        </p:pic>
      </p:grpSp>
      <p:pic>
        <p:nvPicPr>
          <p:cNvPr id="2" name="Afbeelding 1">
            <a:extLst>
              <a:ext uri="{FF2B5EF4-FFF2-40B4-BE49-F238E27FC236}">
                <a16:creationId xmlns:a16="http://schemas.microsoft.com/office/drawing/2014/main" id="{186CB15F-5854-53C6-917A-EBFB1BD8DA4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562" y="1480600"/>
            <a:ext cx="8048875" cy="3216904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9A313D47-AFB2-7CBC-5A43-519CF423CE6A}"/>
              </a:ext>
            </a:extLst>
          </p:cNvPr>
          <p:cNvSpPr txBox="1"/>
          <p:nvPr/>
        </p:nvSpPr>
        <p:spPr>
          <a:xfrm>
            <a:off x="738232" y="349537"/>
            <a:ext cx="7741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err="1">
                <a:solidFill>
                  <a:schemeClr val="accent4">
                    <a:lumMod val="50000"/>
                  </a:schemeClr>
                </a:solidFill>
              </a:rPr>
              <a:t>Analize</a:t>
            </a:r>
            <a:endParaRPr lang="nl-NL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542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ep 12">
            <a:extLst>
              <a:ext uri="{FF2B5EF4-FFF2-40B4-BE49-F238E27FC236}">
                <a16:creationId xmlns:a16="http://schemas.microsoft.com/office/drawing/2014/main" id="{87B912A1-17B7-A9C0-7D63-5BBE51DDAFE9}"/>
              </a:ext>
            </a:extLst>
          </p:cNvPr>
          <p:cNvGrpSpPr/>
          <p:nvPr/>
        </p:nvGrpSpPr>
        <p:grpSpPr>
          <a:xfrm>
            <a:off x="5427677" y="5305348"/>
            <a:ext cx="3566440" cy="1355387"/>
            <a:chOff x="5427677" y="5305348"/>
            <a:chExt cx="3566440" cy="1355387"/>
          </a:xfrm>
        </p:grpSpPr>
        <p:pic>
          <p:nvPicPr>
            <p:cNvPr id="15" name="Afbeelding 14" descr="Afbeelding met lucht, tekst, kaart, buiten&#10;&#10;Automatisch gegenereerde beschrijving">
              <a:extLst>
                <a:ext uri="{FF2B5EF4-FFF2-40B4-BE49-F238E27FC236}">
                  <a16:creationId xmlns:a16="http://schemas.microsoft.com/office/drawing/2014/main" id="{2883C68E-68C8-ECF8-9B27-FAD60CA17428}"/>
                </a:ext>
              </a:extLst>
            </p:cNvPr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9076" y="5305348"/>
              <a:ext cx="1435041" cy="1355387"/>
            </a:xfrm>
            <a:prstGeom prst="rect">
              <a:avLst/>
            </a:prstGeom>
          </p:spPr>
        </p:pic>
        <p:pic>
          <p:nvPicPr>
            <p:cNvPr id="16" name="Afbeelding 15">
              <a:extLst>
                <a:ext uri="{FF2B5EF4-FFF2-40B4-BE49-F238E27FC236}">
                  <a16:creationId xmlns:a16="http://schemas.microsoft.com/office/drawing/2014/main" id="{4E250B4A-B860-4881-F687-EB840BB6D034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7677" y="5989739"/>
              <a:ext cx="2787930" cy="569395"/>
            </a:xfrm>
            <a:prstGeom prst="rect">
              <a:avLst/>
            </a:prstGeom>
          </p:spPr>
        </p:pic>
      </p:grpSp>
      <p:pic>
        <p:nvPicPr>
          <p:cNvPr id="6" name="Afbeelding 5">
            <a:extLst>
              <a:ext uri="{FF2B5EF4-FFF2-40B4-BE49-F238E27FC236}">
                <a16:creationId xmlns:a16="http://schemas.microsoft.com/office/drawing/2014/main" id="{43F48418-3190-80FE-20AA-ED0FF4078B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3980" y="928442"/>
            <a:ext cx="7061627" cy="4719101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9562C5A-3C9D-736C-BE4E-9DA956D90E62}"/>
              </a:ext>
            </a:extLst>
          </p:cNvPr>
          <p:cNvSpPr txBox="1"/>
          <p:nvPr/>
        </p:nvSpPr>
        <p:spPr>
          <a:xfrm>
            <a:off x="738232" y="349537"/>
            <a:ext cx="7741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chemeClr val="accent4">
                    <a:lumMod val="50000"/>
                  </a:schemeClr>
                </a:solidFill>
              </a:rPr>
              <a:t>Manage</a:t>
            </a:r>
          </a:p>
        </p:txBody>
      </p:sp>
    </p:spTree>
    <p:extLst>
      <p:ext uri="{BB962C8B-B14F-4D97-AF65-F5344CB8AC3E}">
        <p14:creationId xmlns:p14="http://schemas.microsoft.com/office/powerpoint/2010/main" val="1846504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ep 12">
            <a:extLst>
              <a:ext uri="{FF2B5EF4-FFF2-40B4-BE49-F238E27FC236}">
                <a16:creationId xmlns:a16="http://schemas.microsoft.com/office/drawing/2014/main" id="{87B912A1-17B7-A9C0-7D63-5BBE51DDAFE9}"/>
              </a:ext>
            </a:extLst>
          </p:cNvPr>
          <p:cNvGrpSpPr/>
          <p:nvPr/>
        </p:nvGrpSpPr>
        <p:grpSpPr>
          <a:xfrm>
            <a:off x="5427677" y="5305348"/>
            <a:ext cx="3566440" cy="1355387"/>
            <a:chOff x="5427677" y="5305348"/>
            <a:chExt cx="3566440" cy="1355387"/>
          </a:xfrm>
        </p:grpSpPr>
        <p:pic>
          <p:nvPicPr>
            <p:cNvPr id="15" name="Afbeelding 14" descr="Afbeelding met lucht, tekst, kaart, buiten&#10;&#10;Automatisch gegenereerde beschrijving">
              <a:extLst>
                <a:ext uri="{FF2B5EF4-FFF2-40B4-BE49-F238E27FC236}">
                  <a16:creationId xmlns:a16="http://schemas.microsoft.com/office/drawing/2014/main" id="{2883C68E-68C8-ECF8-9B27-FAD60CA17428}"/>
                </a:ext>
              </a:extLst>
            </p:cNvPr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9076" y="5305348"/>
              <a:ext cx="1435041" cy="1355387"/>
            </a:xfrm>
            <a:prstGeom prst="rect">
              <a:avLst/>
            </a:prstGeom>
          </p:spPr>
        </p:pic>
        <p:pic>
          <p:nvPicPr>
            <p:cNvPr id="16" name="Afbeelding 15">
              <a:extLst>
                <a:ext uri="{FF2B5EF4-FFF2-40B4-BE49-F238E27FC236}">
                  <a16:creationId xmlns:a16="http://schemas.microsoft.com/office/drawing/2014/main" id="{4E250B4A-B860-4881-F687-EB840BB6D034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7677" y="5989739"/>
              <a:ext cx="2787930" cy="569395"/>
            </a:xfrm>
            <a:prstGeom prst="rect">
              <a:avLst/>
            </a:prstGeom>
          </p:spPr>
        </p:pic>
      </p:grpSp>
      <p:pic>
        <p:nvPicPr>
          <p:cNvPr id="3" name="Afbeelding 2" descr="Afbeelding met gras, persoon, buiten, man&#10;&#10;Automatisch gegenereerde beschrijving">
            <a:extLst>
              <a:ext uri="{FF2B5EF4-FFF2-40B4-BE49-F238E27FC236}">
                <a16:creationId xmlns:a16="http://schemas.microsoft.com/office/drawing/2014/main" id="{B83E0680-1854-DCC2-7A5F-6006C9E6E5B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393" y="1412111"/>
            <a:ext cx="6282304" cy="4719101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ED972365-0EB8-F4D2-BA51-A77BD1375C5E}"/>
              </a:ext>
            </a:extLst>
          </p:cNvPr>
          <p:cNvSpPr txBox="1"/>
          <p:nvPr/>
        </p:nvSpPr>
        <p:spPr>
          <a:xfrm>
            <a:off x="738232" y="349537"/>
            <a:ext cx="7741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err="1">
                <a:solidFill>
                  <a:schemeClr val="accent4">
                    <a:lumMod val="50000"/>
                  </a:schemeClr>
                </a:solidFill>
              </a:rPr>
              <a:t>Protect</a:t>
            </a:r>
            <a:endParaRPr lang="nl-NL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41029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458</Words>
  <Application>Microsoft Office PowerPoint</Application>
  <PresentationFormat>Diavoorstelling (4:3)</PresentationFormat>
  <Paragraphs>117</Paragraphs>
  <Slides>21</Slides>
  <Notes>12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Yves Martens</dc:creator>
  <cp:lastModifiedBy>Yves Martens</cp:lastModifiedBy>
  <cp:revision>17</cp:revision>
  <dcterms:created xsi:type="dcterms:W3CDTF">2020-02-12T15:11:41Z</dcterms:created>
  <dcterms:modified xsi:type="dcterms:W3CDTF">2022-11-11T23:07:10Z</dcterms:modified>
</cp:coreProperties>
</file>